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slide" Target="slides/slide42.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6a815f45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6a815f45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6a815f45a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6a815f45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6a815f45a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6a815f45a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6a815f45a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6a815f45a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6a815f45a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6a815f45a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6a815f45a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6a815f45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6a815f45a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6a815f45a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6a815f45a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6a815f45a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6a815f45a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6a815f45a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6a815f45a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6a815f45a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6a815f45a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6a815f45a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6a815f45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6a815f45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6a815f45a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6a815f45a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6a815f45a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6a815f45a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6a815f45a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6a815f45a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6a815f45a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6a815f45a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6a815f45a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6a815f45a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56a815f45a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6a815f45a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6a815f45a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6a815f45a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69c2b1d3d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69c2b1d3d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69c2b1d3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69c2b1d3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684a7ed9f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684a7ed9f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t>
            </a:r>
            <a:r>
              <a:rPr lang="en-GB"/>
              <a:t>arry Page and Sergey Brin both had taken usability classes in stanford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6a815f45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6a815f45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5684a7ed9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684a7ed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69c2b1d3d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69c2b1d3d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69c2b1d3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69c2b1d3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69c2b1d3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69c2b1d3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69c2b1d3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69c2b1d3d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69c2b1d3d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69c2b1d3d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69c2b1d3d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69c2b1d3d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69c2b1d3d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69c2b1d3d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69c2b1d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69c2b1d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684a7ed9f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684a7ed9f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6a815f45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6a815f45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569c2b1d3d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69c2b1d3d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69c2b1d3d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69c2b1d3d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6a815f45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6a815f45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6a815f45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6a815f45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6a815f45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6a815f45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6a815f45a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6a815f45a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6a815f45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6a815f45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176" name="Shape 176"/>
        <p:cNvGrpSpPr/>
        <p:nvPr/>
      </p:nvGrpSpPr>
      <p:grpSpPr>
        <a:xfrm>
          <a:off x="0" y="0"/>
          <a:ext cx="0" cy="0"/>
          <a:chOff x="0" y="0"/>
          <a:chExt cx="0" cy="0"/>
        </a:xfrm>
      </p:grpSpPr>
      <p:sp>
        <p:nvSpPr>
          <p:cNvPr id="177" name="Google Shape;177;p1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9"/>
          <p:cNvGrpSpPr/>
          <p:nvPr/>
        </p:nvGrpSpPr>
        <p:grpSpPr>
          <a:xfrm>
            <a:off x="830392" y="1191256"/>
            <a:ext cx="745763" cy="45826"/>
            <a:chOff x="4580561" y="2589004"/>
            <a:chExt cx="1064464" cy="25200"/>
          </a:xfrm>
        </p:grpSpPr>
        <p:sp>
          <p:nvSpPr>
            <p:cNvPr id="179" name="Google Shape;179;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9"/>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82" name="Google Shape;182;p19"/>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3" name="Google Shape;183;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84" name="Shape 184"/>
        <p:cNvGrpSpPr/>
        <p:nvPr/>
      </p:nvGrpSpPr>
      <p:grpSpPr>
        <a:xfrm>
          <a:off x="0" y="0"/>
          <a:ext cx="0" cy="0"/>
          <a:chOff x="0" y="0"/>
          <a:chExt cx="0" cy="0"/>
        </a:xfrm>
      </p:grpSpPr>
      <p:grpSp>
        <p:nvGrpSpPr>
          <p:cNvPr id="185" name="Google Shape;185;p20"/>
          <p:cNvGrpSpPr/>
          <p:nvPr/>
        </p:nvGrpSpPr>
        <p:grpSpPr>
          <a:xfrm>
            <a:off x="830392" y="1191256"/>
            <a:ext cx="745763" cy="45826"/>
            <a:chOff x="4580561" y="2589004"/>
            <a:chExt cx="1064464" cy="25200"/>
          </a:xfrm>
        </p:grpSpPr>
        <p:sp>
          <p:nvSpPr>
            <p:cNvPr id="186" name="Google Shape;186;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20"/>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9" name="Google Shape;189;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0" name="Shape 190"/>
        <p:cNvGrpSpPr/>
        <p:nvPr/>
      </p:nvGrpSpPr>
      <p:grpSpPr>
        <a:xfrm>
          <a:off x="0" y="0"/>
          <a:ext cx="0" cy="0"/>
          <a:chOff x="0" y="0"/>
          <a:chExt cx="0" cy="0"/>
        </a:xfrm>
      </p:grpSpPr>
      <p:sp>
        <p:nvSpPr>
          <p:cNvPr id="191" name="Google Shape;191;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21"/>
          <p:cNvGrpSpPr/>
          <p:nvPr/>
        </p:nvGrpSpPr>
        <p:grpSpPr>
          <a:xfrm>
            <a:off x="830392" y="1191256"/>
            <a:ext cx="745763" cy="45826"/>
            <a:chOff x="4580561" y="2589004"/>
            <a:chExt cx="1064464" cy="25200"/>
          </a:xfrm>
        </p:grpSpPr>
        <p:sp>
          <p:nvSpPr>
            <p:cNvPr id="193" name="Google Shape;193;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1"/>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96" name="Google Shape;196;p21"/>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7" name="Google Shape;197;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8" name="Shape 198"/>
        <p:cNvGrpSpPr/>
        <p:nvPr/>
      </p:nvGrpSpPr>
      <p:grpSpPr>
        <a:xfrm>
          <a:off x="0" y="0"/>
          <a:ext cx="0" cy="0"/>
          <a:chOff x="0" y="0"/>
          <a:chExt cx="0" cy="0"/>
        </a:xfrm>
      </p:grpSpPr>
      <p:sp>
        <p:nvSpPr>
          <p:cNvPr id="199" name="Google Shape;199;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22"/>
          <p:cNvGrpSpPr/>
          <p:nvPr/>
        </p:nvGrpSpPr>
        <p:grpSpPr>
          <a:xfrm>
            <a:off x="830392" y="1191256"/>
            <a:ext cx="745763" cy="45826"/>
            <a:chOff x="4580561" y="2589004"/>
            <a:chExt cx="1064464" cy="25200"/>
          </a:xfrm>
        </p:grpSpPr>
        <p:sp>
          <p:nvSpPr>
            <p:cNvPr id="201" name="Google Shape;201;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2"/>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04" name="Google Shape;204;p22"/>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22"/>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6" name="Google Shape;206;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7" name="Shape 207"/>
        <p:cNvGrpSpPr/>
        <p:nvPr/>
      </p:nvGrpSpPr>
      <p:grpSpPr>
        <a:xfrm>
          <a:off x="0" y="0"/>
          <a:ext cx="0" cy="0"/>
          <a:chOff x="0" y="0"/>
          <a:chExt cx="0" cy="0"/>
        </a:xfrm>
      </p:grpSpPr>
      <p:sp>
        <p:nvSpPr>
          <p:cNvPr id="208" name="Google Shape;208;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3"/>
          <p:cNvGrpSpPr/>
          <p:nvPr/>
        </p:nvGrpSpPr>
        <p:grpSpPr>
          <a:xfrm>
            <a:off x="830392" y="1191256"/>
            <a:ext cx="745763" cy="45826"/>
            <a:chOff x="4580561" y="2589004"/>
            <a:chExt cx="1064464" cy="25200"/>
          </a:xfrm>
        </p:grpSpPr>
        <p:sp>
          <p:nvSpPr>
            <p:cNvPr id="210" name="Google Shape;210;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3"/>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13" name="Google Shape;21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14" name="Shape 214"/>
        <p:cNvGrpSpPr/>
        <p:nvPr/>
      </p:nvGrpSpPr>
      <p:grpSpPr>
        <a:xfrm>
          <a:off x="0" y="0"/>
          <a:ext cx="0" cy="0"/>
          <a:chOff x="0" y="0"/>
          <a:chExt cx="0" cy="0"/>
        </a:xfrm>
      </p:grpSpPr>
      <p:sp>
        <p:nvSpPr>
          <p:cNvPr id="215" name="Google Shape;215;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24"/>
          <p:cNvGrpSpPr/>
          <p:nvPr/>
        </p:nvGrpSpPr>
        <p:grpSpPr>
          <a:xfrm>
            <a:off x="830392" y="1191256"/>
            <a:ext cx="745763" cy="45826"/>
            <a:chOff x="4580561" y="2589004"/>
            <a:chExt cx="1064464" cy="25200"/>
          </a:xfrm>
        </p:grpSpPr>
        <p:sp>
          <p:nvSpPr>
            <p:cNvPr id="217" name="Google Shape;217;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4"/>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20" name="Google Shape;220;p24"/>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1" name="Google Shape;22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222" name="Shape 222"/>
        <p:cNvGrpSpPr/>
        <p:nvPr/>
      </p:nvGrpSpPr>
      <p:grpSpPr>
        <a:xfrm>
          <a:off x="0" y="0"/>
          <a:ext cx="0" cy="0"/>
          <a:chOff x="0" y="0"/>
          <a:chExt cx="0" cy="0"/>
        </a:xfrm>
      </p:grpSpPr>
      <p:grpSp>
        <p:nvGrpSpPr>
          <p:cNvPr id="223" name="Google Shape;223;p25"/>
          <p:cNvGrpSpPr/>
          <p:nvPr/>
        </p:nvGrpSpPr>
        <p:grpSpPr>
          <a:xfrm>
            <a:off x="830392" y="4169130"/>
            <a:ext cx="745763" cy="45826"/>
            <a:chOff x="4580561" y="2589004"/>
            <a:chExt cx="1064464" cy="25200"/>
          </a:xfrm>
        </p:grpSpPr>
        <p:sp>
          <p:nvSpPr>
            <p:cNvPr id="224" name="Google Shape;224;p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25"/>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7" name="Google Shape;227;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2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6"/>
          <p:cNvGrpSpPr/>
          <p:nvPr/>
        </p:nvGrpSpPr>
        <p:grpSpPr>
          <a:xfrm>
            <a:off x="830392" y="1191256"/>
            <a:ext cx="745763" cy="45826"/>
            <a:chOff x="4580561" y="2589004"/>
            <a:chExt cx="1064464" cy="25200"/>
          </a:xfrm>
        </p:grpSpPr>
        <p:sp>
          <p:nvSpPr>
            <p:cNvPr id="231" name="Google Shape;231;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6"/>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34" name="Google Shape;234;p26"/>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35" name="Google Shape;235;p26"/>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6" name="Google Shape;236;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37" name="Shape 237"/>
        <p:cNvGrpSpPr/>
        <p:nvPr/>
      </p:nvGrpSpPr>
      <p:grpSpPr>
        <a:xfrm>
          <a:off x="0" y="0"/>
          <a:ext cx="0" cy="0"/>
          <a:chOff x="0" y="0"/>
          <a:chExt cx="0" cy="0"/>
        </a:xfrm>
      </p:grpSpPr>
      <p:sp>
        <p:nvSpPr>
          <p:cNvPr id="238" name="Google Shape;238;p27"/>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39" name="Google Shape;239;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240" name="Shape 240"/>
        <p:cNvGrpSpPr/>
        <p:nvPr/>
      </p:nvGrpSpPr>
      <p:grpSpPr>
        <a:xfrm>
          <a:off x="0" y="0"/>
          <a:ext cx="0" cy="0"/>
          <a:chOff x="0" y="0"/>
          <a:chExt cx="0" cy="0"/>
        </a:xfrm>
      </p:grpSpPr>
      <p:grpSp>
        <p:nvGrpSpPr>
          <p:cNvPr id="241" name="Google Shape;241;p28"/>
          <p:cNvGrpSpPr/>
          <p:nvPr/>
        </p:nvGrpSpPr>
        <p:grpSpPr>
          <a:xfrm>
            <a:off x="830392" y="4169130"/>
            <a:ext cx="745763" cy="45826"/>
            <a:chOff x="4580561" y="2589004"/>
            <a:chExt cx="1064464" cy="25200"/>
          </a:xfrm>
        </p:grpSpPr>
        <p:sp>
          <p:nvSpPr>
            <p:cNvPr id="242" name="Google Shape;242;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8"/>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45" name="Google Shape;245;p28"/>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246" name="Google Shape;24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7" name="Shape 247"/>
        <p:cNvGrpSpPr/>
        <p:nvPr/>
      </p:nvGrpSpPr>
      <p:grpSpPr>
        <a:xfrm>
          <a:off x="0" y="0"/>
          <a:ext cx="0" cy="0"/>
          <a:chOff x="0" y="0"/>
          <a:chExt cx="0" cy="0"/>
        </a:xfrm>
      </p:grpSpPr>
      <p:sp>
        <p:nvSpPr>
          <p:cNvPr id="248" name="Google Shape;248;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249" name="Shape 249"/>
        <p:cNvGrpSpPr/>
        <p:nvPr/>
      </p:nvGrpSpPr>
      <p:grpSpPr>
        <a:xfrm>
          <a:off x="0" y="0"/>
          <a:ext cx="0" cy="0"/>
          <a:chOff x="0" y="0"/>
          <a:chExt cx="0" cy="0"/>
        </a:xfrm>
      </p:grpSpPr>
      <p:sp>
        <p:nvSpPr>
          <p:cNvPr id="250" name="Google Shape;250;p30"/>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251" name="Google Shape;251;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52" name="Google Shape;252;p30"/>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53" name="Google Shape;253;p30"/>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54" name="Google Shape;254;p30"/>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255" name="Shape 255"/>
        <p:cNvGrpSpPr/>
        <p:nvPr/>
      </p:nvGrpSpPr>
      <p:grpSpPr>
        <a:xfrm>
          <a:off x="0" y="0"/>
          <a:ext cx="0" cy="0"/>
          <a:chOff x="0" y="0"/>
          <a:chExt cx="0" cy="0"/>
        </a:xfrm>
      </p:grpSpPr>
      <p:grpSp>
        <p:nvGrpSpPr>
          <p:cNvPr id="256" name="Google Shape;256;p31"/>
          <p:cNvGrpSpPr/>
          <p:nvPr/>
        </p:nvGrpSpPr>
        <p:grpSpPr>
          <a:xfrm>
            <a:off x="830392" y="1191256"/>
            <a:ext cx="745763" cy="45826"/>
            <a:chOff x="4580561" y="2589004"/>
            <a:chExt cx="1064464" cy="25200"/>
          </a:xfrm>
        </p:grpSpPr>
        <p:sp>
          <p:nvSpPr>
            <p:cNvPr id="257" name="Google Shape;257;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31"/>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60" name="Google Shape;260;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61" name="Google Shape;261;p31">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3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63" name="Google Shape;263;p3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64" name="Google Shape;264;p3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265" name="Shape 265"/>
        <p:cNvGrpSpPr/>
        <p:nvPr/>
      </p:nvGrpSpPr>
      <p:grpSpPr>
        <a:xfrm>
          <a:off x="0" y="0"/>
          <a:ext cx="0" cy="0"/>
          <a:chOff x="0" y="0"/>
          <a:chExt cx="0" cy="0"/>
        </a:xfrm>
      </p:grpSpPr>
      <p:sp>
        <p:nvSpPr>
          <p:cNvPr descr="shutterstock_31891705.jpg" id="266" name="Google Shape;266;p32"/>
          <p:cNvSpPr/>
          <p:nvPr/>
        </p:nvSpPr>
        <p:spPr>
          <a:xfrm>
            <a:off x="0" y="487825"/>
            <a:ext cx="9143999" cy="4655673"/>
          </a:xfrm>
          <a:prstGeom prst="rect">
            <a:avLst/>
          </a:prstGeom>
          <a:noFill/>
          <a:ln>
            <a:noFill/>
          </a:ln>
        </p:spPr>
      </p:sp>
      <p:sp>
        <p:nvSpPr>
          <p:cNvPr id="267" name="Google Shape;267;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269" name="Google Shape;269;p32">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3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71" name="Google Shape;271;p3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72" name="Google Shape;272;p3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273" name="Google Shape;273;p32"/>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_2">
    <p:spTree>
      <p:nvGrpSpPr>
        <p:cNvPr id="274" name="Shape 274"/>
        <p:cNvGrpSpPr/>
        <p:nvPr/>
      </p:nvGrpSpPr>
      <p:grpSpPr>
        <a:xfrm>
          <a:off x="0" y="0"/>
          <a:ext cx="0" cy="0"/>
          <a:chOff x="0" y="0"/>
          <a:chExt cx="0" cy="0"/>
        </a:xfrm>
      </p:grpSpPr>
      <p:sp>
        <p:nvSpPr>
          <p:cNvPr id="275" name="Google Shape;275;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7" name="Google Shape;277;p33">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3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79" name="Google Shape;279;p3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80" name="Google Shape;280;p3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281" name="Google Shape;281;p33"/>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82" name="Shape 282"/>
        <p:cNvGrpSpPr/>
        <p:nvPr/>
      </p:nvGrpSpPr>
      <p:grpSpPr>
        <a:xfrm>
          <a:off x="0" y="0"/>
          <a:ext cx="0" cy="0"/>
          <a:chOff x="0" y="0"/>
          <a:chExt cx="0" cy="0"/>
        </a:xfrm>
      </p:grpSpPr>
      <p:sp>
        <p:nvSpPr>
          <p:cNvPr descr="shutterstock_429987889_edited.jpg" id="283" name="Google Shape;283;p34"/>
          <p:cNvSpPr/>
          <p:nvPr/>
        </p:nvSpPr>
        <p:spPr>
          <a:xfrm>
            <a:off x="0" y="487825"/>
            <a:ext cx="9144000" cy="4655676"/>
          </a:xfrm>
          <a:prstGeom prst="rect">
            <a:avLst/>
          </a:prstGeom>
          <a:noFill/>
          <a:ln>
            <a:noFill/>
          </a:ln>
        </p:spPr>
      </p:sp>
      <p:sp>
        <p:nvSpPr>
          <p:cNvPr id="284" name="Google Shape;284;p3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4"/>
          <p:cNvGrpSpPr/>
          <p:nvPr/>
        </p:nvGrpSpPr>
        <p:grpSpPr>
          <a:xfrm>
            <a:off x="830392" y="1191256"/>
            <a:ext cx="745763" cy="45826"/>
            <a:chOff x="4580561" y="2589004"/>
            <a:chExt cx="1064464" cy="25200"/>
          </a:xfrm>
        </p:grpSpPr>
        <p:sp>
          <p:nvSpPr>
            <p:cNvPr id="286" name="Google Shape;286;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9" name="Google Shape;289;p34"/>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0" name="Google Shape;290;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1" name="Google Shape;291;p34">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 name="Google Shape;292;p3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3" name="Google Shape;293;p3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4" name="Google Shape;294;p3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72" name="Shape 172"/>
        <p:cNvGrpSpPr/>
        <p:nvPr/>
      </p:nvGrpSpPr>
      <p:grpSpPr>
        <a:xfrm>
          <a:off x="0" y="0"/>
          <a:ext cx="0" cy="0"/>
          <a:chOff x="0" y="0"/>
          <a:chExt cx="0" cy="0"/>
        </a:xfrm>
      </p:grpSpPr>
      <p:sp>
        <p:nvSpPr>
          <p:cNvPr id="173" name="Google Shape;17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174" name="Google Shape;174;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75" name="Google Shape;175;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5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30.jpg"/><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www.toptal.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dribbble.com/jamesdsgn" TargetMode="External"/><Relationship Id="rId4" Type="http://schemas.openxmlformats.org/officeDocument/2006/relationships/image" Target="../media/image4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hyperlink" Target="https://uxstepbystep.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hyperlink" Target="https://medium.com/nyc-design/ux-ui-design-process-for-beginner-753952bb224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8.jpg"/><Relationship Id="rId4" Type="http://schemas.openxmlformats.org/officeDocument/2006/relationships/image" Target="../media/image45.png"/><Relationship Id="rId5"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8.jpg"/><Relationship Id="rId4" Type="http://schemas.openxmlformats.org/officeDocument/2006/relationships/image" Target="../media/image41.pn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8.jpg"/><Relationship Id="rId4" Type="http://schemas.openxmlformats.org/officeDocument/2006/relationships/image" Target="../media/image37.png"/><Relationship Id="rId5" Type="http://schemas.openxmlformats.org/officeDocument/2006/relationships/hyperlink" Target="https://medium.com/nyc-design/ux-ui-design-process-for-beginner-753952bb2241"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8.jpg"/><Relationship Id="rId4" Type="http://schemas.openxmlformats.org/officeDocument/2006/relationships/image" Target="../media/image46.png"/><Relationship Id="rId5"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48.jp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hyperlink" Target="https://www.justinmind.com/blog/choosing-a-ux-strategy-that-suits-you-and-your-users-agile-vs-lean-ux/"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hyperlink" Target="http://craigbachmanjr.com/site/the-agile-experience-strategis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30.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35"/>
          <p:cNvPicPr preferRelativeResize="0"/>
          <p:nvPr/>
        </p:nvPicPr>
        <p:blipFill rotWithShape="1">
          <a:blip r:embed="rId3">
            <a:alphaModFix/>
          </a:blip>
          <a:srcRect b="15626" l="0" r="0" t="0"/>
          <a:stretch/>
        </p:blipFill>
        <p:spPr>
          <a:xfrm>
            <a:off x="0" y="0"/>
            <a:ext cx="9143999" cy="5143500"/>
          </a:xfrm>
          <a:prstGeom prst="rect">
            <a:avLst/>
          </a:prstGeom>
          <a:noFill/>
          <a:ln>
            <a:noFill/>
          </a:ln>
        </p:spPr>
      </p:pic>
      <p:sp>
        <p:nvSpPr>
          <p:cNvPr id="300" name="Google Shape;300;p35"/>
          <p:cNvSpPr txBox="1"/>
          <p:nvPr>
            <p:ph type="ctrTitle"/>
          </p:nvPr>
        </p:nvSpPr>
        <p:spPr>
          <a:xfrm>
            <a:off x="534575" y="410400"/>
            <a:ext cx="70134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Introduction to </a:t>
            </a:r>
            <a:endParaRPr sz="4800">
              <a:solidFill>
                <a:srgbClr val="000000"/>
              </a:solidFill>
            </a:endParaRPr>
          </a:p>
          <a:p>
            <a:pPr indent="0" lvl="0" marL="0" rtl="0" algn="l">
              <a:spcBef>
                <a:spcPts val="0"/>
              </a:spcBef>
              <a:spcAft>
                <a:spcPts val="0"/>
              </a:spcAft>
              <a:buNone/>
            </a:pPr>
            <a:r>
              <a:rPr lang="en-GB" sz="4800">
                <a:solidFill>
                  <a:srgbClr val="000000"/>
                </a:solidFill>
              </a:rPr>
              <a:t>User Experience (UX) </a:t>
            </a:r>
            <a:endParaRPr sz="4800">
              <a:solidFill>
                <a:srgbClr val="000000"/>
              </a:solidFill>
            </a:endParaRPr>
          </a:p>
        </p:txBody>
      </p:sp>
      <p:sp>
        <p:nvSpPr>
          <p:cNvPr id="301" name="Google Shape;301;p35"/>
          <p:cNvSpPr txBox="1"/>
          <p:nvPr>
            <p:ph idx="1" type="subTitle"/>
          </p:nvPr>
        </p:nvSpPr>
        <p:spPr>
          <a:xfrm>
            <a:off x="590238" y="1974197"/>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Monirul Islam</a:t>
            </a:r>
            <a:endParaRPr b="1" sz="1400"/>
          </a:p>
          <a:p>
            <a:pPr indent="0" lvl="0" marL="0" rtl="0" algn="l">
              <a:spcBef>
                <a:spcPts val="0"/>
              </a:spcBef>
              <a:spcAft>
                <a:spcPts val="0"/>
              </a:spcAft>
              <a:buNone/>
            </a:pPr>
            <a:r>
              <a:rPr b="1" lang="en-GB" sz="1400"/>
              <a:t>Senior UI/UX Designer @ Bit Mascot</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Better ROI</a:t>
            </a:r>
            <a:endParaRPr/>
          </a:p>
          <a:p>
            <a:pPr indent="0" lvl="0" marL="0" rtl="0" algn="l">
              <a:spcBef>
                <a:spcPts val="0"/>
              </a:spcBef>
              <a:spcAft>
                <a:spcPts val="0"/>
              </a:spcAft>
              <a:buNone/>
            </a:pPr>
            <a:r>
              <a:rPr b="0" lang="en-GB"/>
              <a:t>03</a:t>
            </a:r>
            <a:endParaRPr b="0"/>
          </a:p>
        </p:txBody>
      </p:sp>
      <p:sp>
        <p:nvSpPr>
          <p:cNvPr id="379" name="Google Shape;379;p4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 business conversion rates will up when we have an efficient UX design. Conversion in when visitors are turned into customers. When your design responds to the visitors needs and responds to their problem, they can likely purchase. </a:t>
            </a:r>
            <a:endParaRPr sz="1100"/>
          </a:p>
        </p:txBody>
      </p:sp>
      <p:pic>
        <p:nvPicPr>
          <p:cNvPr id="380" name="Google Shape;380;p44"/>
          <p:cNvPicPr preferRelativeResize="0"/>
          <p:nvPr/>
        </p:nvPicPr>
        <p:blipFill rotWithShape="1">
          <a:blip r:embed="rId3">
            <a:alphaModFix/>
          </a:blip>
          <a:srcRect b="0" l="9164" r="9156" t="0"/>
          <a:stretch/>
        </p:blipFill>
        <p:spPr>
          <a:xfrm>
            <a:off x="5146750" y="1184600"/>
            <a:ext cx="3997248" cy="3262599"/>
          </a:xfrm>
          <a:prstGeom prst="rect">
            <a:avLst/>
          </a:prstGeom>
          <a:noFill/>
          <a:ln>
            <a:noFill/>
          </a:ln>
        </p:spPr>
      </p:pic>
      <p:sp>
        <p:nvSpPr>
          <p:cNvPr id="381" name="Google Shape;381;p44"/>
          <p:cNvSpPr txBox="1"/>
          <p:nvPr/>
        </p:nvSpPr>
        <p:spPr>
          <a:xfrm>
            <a:off x="5143500" y="3641250"/>
            <a:ext cx="4000500" cy="805800"/>
          </a:xfrm>
          <a:prstGeom prst="rect">
            <a:avLst/>
          </a:prstGeom>
          <a:solidFill>
            <a:srgbClr val="7AB37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For every £1 spent on design, businesses see a £4 increase in net operating profit.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Source: UK Design Council</a:t>
            </a:r>
            <a:endParaRPr>
              <a:solidFill>
                <a:srgbClr val="FFFFFF"/>
              </a:solidFill>
              <a:latin typeface="Lato"/>
              <a:ea typeface="Lato"/>
              <a:cs typeface="Lato"/>
              <a:sym typeface="Lato"/>
            </a:endParaRPr>
          </a:p>
        </p:txBody>
      </p:sp>
      <p:sp>
        <p:nvSpPr>
          <p:cNvPr id="382" name="Google Shape;382;p44"/>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Why UX design is important?</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Microsoft </a:t>
            </a:r>
            <a:endParaRPr/>
          </a:p>
        </p:txBody>
      </p:sp>
      <p:sp>
        <p:nvSpPr>
          <p:cNvPr id="388" name="Google Shape;388;p45"/>
          <p:cNvSpPr txBox="1"/>
          <p:nvPr>
            <p:ph idx="1" type="body"/>
          </p:nvPr>
        </p:nvSpPr>
        <p:spPr>
          <a:xfrm>
            <a:off x="801125" y="2002963"/>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Microsoft has millions of pages of information. They had products, Business software, Entertainment, Windows, Office, games and so on.. They also had entire Downloads Marketplace</a:t>
            </a:r>
            <a:endParaRPr/>
          </a:p>
        </p:txBody>
      </p:sp>
      <p:pic>
        <p:nvPicPr>
          <p:cNvPr id="389" name="Google Shape;389;p45"/>
          <p:cNvPicPr preferRelativeResize="0"/>
          <p:nvPr/>
        </p:nvPicPr>
        <p:blipFill>
          <a:blip r:embed="rId3">
            <a:alphaModFix/>
          </a:blip>
          <a:stretch>
            <a:fillRect/>
          </a:stretch>
        </p:blipFill>
        <p:spPr>
          <a:xfrm>
            <a:off x="4335700" y="1224200"/>
            <a:ext cx="4808301" cy="3155027"/>
          </a:xfrm>
          <a:prstGeom prst="rect">
            <a:avLst/>
          </a:prstGeom>
          <a:noFill/>
          <a:ln>
            <a:noFill/>
          </a:ln>
        </p:spPr>
      </p:pic>
      <p:sp>
        <p:nvSpPr>
          <p:cNvPr id="390" name="Google Shape;390;p45"/>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Why UX design is important?</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182150" y="679125"/>
            <a:ext cx="5105424" cy="3166000"/>
          </a:xfrm>
          <a:prstGeom prst="rect">
            <a:avLst/>
          </a:prstGeom>
          <a:noFill/>
          <a:ln>
            <a:noFill/>
          </a:ln>
        </p:spPr>
      </p:pic>
      <p:pic>
        <p:nvPicPr>
          <p:cNvPr id="396" name="Google Shape;396;p46"/>
          <p:cNvPicPr preferRelativeResize="0"/>
          <p:nvPr/>
        </p:nvPicPr>
        <p:blipFill>
          <a:blip r:embed="rId4">
            <a:alphaModFix/>
          </a:blip>
          <a:stretch>
            <a:fillRect/>
          </a:stretch>
        </p:blipFill>
        <p:spPr>
          <a:xfrm>
            <a:off x="5460225" y="3208550"/>
            <a:ext cx="3551349" cy="1769722"/>
          </a:xfrm>
          <a:prstGeom prst="rect">
            <a:avLst/>
          </a:prstGeom>
          <a:noFill/>
          <a:ln>
            <a:noFill/>
          </a:ln>
        </p:spPr>
      </p:pic>
      <p:sp>
        <p:nvSpPr>
          <p:cNvPr id="397" name="Google Shape;397;p46"/>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Why UX design is important?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7"/>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Why UX design is important?</a:t>
            </a:r>
            <a:endParaRPr sz="1100"/>
          </a:p>
        </p:txBody>
      </p:sp>
      <p:pic>
        <p:nvPicPr>
          <p:cNvPr id="403" name="Google Shape;403;p47"/>
          <p:cNvPicPr preferRelativeResize="0"/>
          <p:nvPr/>
        </p:nvPicPr>
        <p:blipFill>
          <a:blip r:embed="rId3">
            <a:alphaModFix/>
          </a:blip>
          <a:stretch>
            <a:fillRect/>
          </a:stretch>
        </p:blipFill>
        <p:spPr>
          <a:xfrm>
            <a:off x="621863" y="578700"/>
            <a:ext cx="7900266" cy="4443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8"/>
          <p:cNvSpPr txBox="1"/>
          <p:nvPr>
            <p:ph type="title"/>
          </p:nvPr>
        </p:nvSpPr>
        <p:spPr>
          <a:xfrm>
            <a:off x="730000" y="1318650"/>
            <a:ext cx="5312400" cy="30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800,000 </a:t>
            </a:r>
            <a:endParaRPr sz="4800"/>
          </a:p>
          <a:p>
            <a:pPr indent="0" lvl="0" marL="0" rtl="0" algn="l">
              <a:spcBef>
                <a:spcPts val="0"/>
              </a:spcBef>
              <a:spcAft>
                <a:spcPts val="0"/>
              </a:spcAft>
              <a:buNone/>
            </a:pPr>
            <a:r>
              <a:rPr lang="en-GB"/>
              <a:t>of Microsoft’s pages have never been loaded from the server!</a:t>
            </a:r>
            <a:endParaRPr/>
          </a:p>
        </p:txBody>
      </p:sp>
      <p:pic>
        <p:nvPicPr>
          <p:cNvPr id="409" name="Google Shape;409;p48"/>
          <p:cNvPicPr preferRelativeResize="0"/>
          <p:nvPr/>
        </p:nvPicPr>
        <p:blipFill>
          <a:blip r:embed="rId3">
            <a:alphaModFix/>
          </a:blip>
          <a:stretch>
            <a:fillRect/>
          </a:stretch>
        </p:blipFill>
        <p:spPr>
          <a:xfrm>
            <a:off x="6192175" y="2207350"/>
            <a:ext cx="2589676" cy="2589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what we should look for first? </a:t>
            </a:r>
            <a:endParaRPr/>
          </a:p>
        </p:txBody>
      </p:sp>
      <p:sp>
        <p:nvSpPr>
          <p:cNvPr id="415" name="Google Shape;415;p4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Visitor traffic and server logs</a:t>
            </a:r>
            <a:endParaRPr/>
          </a:p>
          <a:p>
            <a:pPr indent="0" lvl="0" marL="0" rtl="0" algn="l">
              <a:spcBef>
                <a:spcPts val="1600"/>
              </a:spcBef>
              <a:spcAft>
                <a:spcPts val="0"/>
              </a:spcAft>
              <a:buNone/>
            </a:pPr>
            <a:r>
              <a:rPr lang="en-GB"/>
              <a:t>Conversion funnels</a:t>
            </a:r>
            <a:endParaRPr/>
          </a:p>
          <a:p>
            <a:pPr indent="0" lvl="0" marL="0" rtl="0" algn="l">
              <a:spcBef>
                <a:spcPts val="1600"/>
              </a:spcBef>
              <a:spcAft>
                <a:spcPts val="1600"/>
              </a:spcAft>
              <a:buNone/>
            </a:pPr>
            <a:r>
              <a:rPr lang="en-GB"/>
              <a:t>Search engine logs (Web Analytics) </a:t>
            </a:r>
            <a:endParaRPr/>
          </a:p>
        </p:txBody>
      </p:sp>
      <p:pic>
        <p:nvPicPr>
          <p:cNvPr id="416" name="Google Shape;416;p49"/>
          <p:cNvPicPr preferRelativeResize="0"/>
          <p:nvPr/>
        </p:nvPicPr>
        <p:blipFill>
          <a:blip r:embed="rId3">
            <a:alphaModFix/>
          </a:blip>
          <a:stretch>
            <a:fillRect/>
          </a:stretch>
        </p:blipFill>
        <p:spPr>
          <a:xfrm>
            <a:off x="4312950" y="1318650"/>
            <a:ext cx="4548574" cy="308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0" name="Shape 420"/>
        <p:cNvGrpSpPr/>
        <p:nvPr/>
      </p:nvGrpSpPr>
      <p:grpSpPr>
        <a:xfrm>
          <a:off x="0" y="0"/>
          <a:ext cx="0" cy="0"/>
          <a:chOff x="0" y="0"/>
          <a:chExt cx="0" cy="0"/>
        </a:xfrm>
      </p:grpSpPr>
      <p:pic>
        <p:nvPicPr>
          <p:cNvPr id="421" name="Google Shape;421;p50"/>
          <p:cNvPicPr preferRelativeResize="0"/>
          <p:nvPr/>
        </p:nvPicPr>
        <p:blipFill>
          <a:blip r:embed="rId4">
            <a:alphaModFix/>
          </a:blip>
          <a:stretch>
            <a:fillRect/>
          </a:stretch>
        </p:blipFill>
        <p:spPr>
          <a:xfrm>
            <a:off x="0" y="481045"/>
            <a:ext cx="9143997" cy="6095998"/>
          </a:xfrm>
          <a:prstGeom prst="rect">
            <a:avLst/>
          </a:prstGeom>
          <a:noFill/>
          <a:ln>
            <a:noFill/>
          </a:ln>
        </p:spPr>
      </p:pic>
      <p:sp>
        <p:nvSpPr>
          <p:cNvPr id="422" name="Google Shape;422;p50"/>
          <p:cNvSpPr txBox="1"/>
          <p:nvPr>
            <p:ph type="ctrTitle"/>
          </p:nvPr>
        </p:nvSpPr>
        <p:spPr>
          <a:xfrm>
            <a:off x="3757200" y="3008025"/>
            <a:ext cx="4442400" cy="1664700"/>
          </a:xfrm>
          <a:prstGeom prst="rect">
            <a:avLst/>
          </a:prstGeom>
        </p:spPr>
        <p:txBody>
          <a:bodyPr anchorCtr="0" anchor="t" bIns="91425" lIns="91425" spcFirstLastPara="1" rIns="91425" wrap="square" tIns="91425">
            <a:noAutofit/>
          </a:bodyPr>
          <a:lstStyle/>
          <a:p>
            <a:pPr indent="0" lvl="0" marL="0" rtl="0" algn="l">
              <a:lnSpc>
                <a:spcPct val="120833"/>
              </a:lnSpc>
              <a:spcBef>
                <a:spcPts val="0"/>
              </a:spcBef>
              <a:spcAft>
                <a:spcPts val="0"/>
              </a:spcAft>
              <a:buNone/>
            </a:pPr>
            <a:r>
              <a:rPr lang="en-GB" sz="4800">
                <a:solidFill>
                  <a:srgbClr val="FF3964"/>
                </a:solidFill>
                <a:latin typeface="Arial"/>
                <a:ea typeface="Arial"/>
                <a:cs typeface="Arial"/>
                <a:sym typeface="Arial"/>
              </a:rPr>
              <a:t>UX Myths...</a:t>
            </a:r>
            <a:endParaRPr sz="4800">
              <a:solidFill>
                <a:srgbClr val="FF396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00FF"/>
        </a:solidFill>
      </p:bgPr>
    </p:bg>
    <p:spTree>
      <p:nvGrpSpPr>
        <p:cNvPr id="426" name="Shape 426"/>
        <p:cNvGrpSpPr/>
        <p:nvPr/>
      </p:nvGrpSpPr>
      <p:grpSpPr>
        <a:xfrm>
          <a:off x="0" y="0"/>
          <a:ext cx="0" cy="0"/>
          <a:chOff x="0" y="0"/>
          <a:chExt cx="0" cy="0"/>
        </a:xfrm>
      </p:grpSpPr>
      <p:sp>
        <p:nvSpPr>
          <p:cNvPr id="427" name="Google Shape;427;p51"/>
          <p:cNvSpPr/>
          <p:nvPr/>
        </p:nvSpPr>
        <p:spPr>
          <a:xfrm>
            <a:off x="7875" y="495475"/>
            <a:ext cx="9136200" cy="466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51"/>
          <p:cNvPicPr preferRelativeResize="0"/>
          <p:nvPr/>
        </p:nvPicPr>
        <p:blipFill>
          <a:blip r:embed="rId3">
            <a:alphaModFix/>
          </a:blip>
          <a:stretch>
            <a:fillRect/>
          </a:stretch>
        </p:blipFill>
        <p:spPr>
          <a:xfrm>
            <a:off x="0" y="495475"/>
            <a:ext cx="110100" cy="4648050"/>
          </a:xfrm>
          <a:prstGeom prst="rect">
            <a:avLst/>
          </a:prstGeom>
          <a:noFill/>
          <a:ln>
            <a:noFill/>
          </a:ln>
        </p:spPr>
      </p:pic>
      <p:sp>
        <p:nvSpPr>
          <p:cNvPr id="429" name="Google Shape;429;p51"/>
          <p:cNvSpPr txBox="1"/>
          <p:nvPr/>
        </p:nvSpPr>
        <p:spPr>
          <a:xfrm>
            <a:off x="1514100" y="1622600"/>
            <a:ext cx="6115800" cy="15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9600">
                <a:solidFill>
                  <a:srgbClr val="FF3964"/>
                </a:solidFill>
                <a:latin typeface="Raleway"/>
                <a:ea typeface="Raleway"/>
                <a:cs typeface="Raleway"/>
                <a:sym typeface="Raleway"/>
              </a:rPr>
              <a:t>UX  ≠  UI</a:t>
            </a:r>
            <a:endParaRPr b="1" sz="9600">
              <a:solidFill>
                <a:srgbClr val="FF3964"/>
              </a:solidFill>
              <a:latin typeface="Raleway"/>
              <a:ea typeface="Raleway"/>
              <a:cs typeface="Raleway"/>
              <a:sym typeface="Raleway"/>
            </a:endParaRPr>
          </a:p>
        </p:txBody>
      </p:sp>
      <p:sp>
        <p:nvSpPr>
          <p:cNvPr id="430" name="Google Shape;430;p51"/>
          <p:cNvSpPr txBox="1"/>
          <p:nvPr>
            <p:ph idx="4294967295"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UX Myths...</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
        <p:nvSpPr>
          <p:cNvPr id="431" name="Google Shape;431;p51"/>
          <p:cNvSpPr txBox="1"/>
          <p:nvPr/>
        </p:nvSpPr>
        <p:spPr>
          <a:xfrm>
            <a:off x="2186357" y="3035275"/>
            <a:ext cx="19446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3964"/>
                </a:solidFill>
                <a:latin typeface="Raleway"/>
                <a:ea typeface="Raleway"/>
                <a:cs typeface="Raleway"/>
                <a:sym typeface="Raleway"/>
              </a:rPr>
              <a:t>User Experience</a:t>
            </a:r>
            <a:endParaRPr sz="1800">
              <a:solidFill>
                <a:srgbClr val="FF3964"/>
              </a:solidFill>
              <a:latin typeface="Raleway"/>
              <a:ea typeface="Raleway"/>
              <a:cs typeface="Raleway"/>
              <a:sym typeface="Raleway"/>
            </a:endParaRPr>
          </a:p>
        </p:txBody>
      </p:sp>
      <p:sp>
        <p:nvSpPr>
          <p:cNvPr id="432" name="Google Shape;432;p51"/>
          <p:cNvSpPr txBox="1"/>
          <p:nvPr/>
        </p:nvSpPr>
        <p:spPr>
          <a:xfrm>
            <a:off x="5488382" y="3035275"/>
            <a:ext cx="19446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3964"/>
                </a:solidFill>
                <a:latin typeface="Raleway"/>
                <a:ea typeface="Raleway"/>
                <a:cs typeface="Raleway"/>
                <a:sym typeface="Raleway"/>
              </a:rPr>
              <a:t>User Interface</a:t>
            </a:r>
            <a:endParaRPr sz="1800">
              <a:solidFill>
                <a:srgbClr val="FF3964"/>
              </a:solidFill>
              <a:latin typeface="Raleway"/>
              <a:ea typeface="Raleway"/>
              <a:cs typeface="Raleway"/>
              <a:sym typeface="Raleway"/>
            </a:endParaRPr>
          </a:p>
        </p:txBody>
      </p:sp>
      <p:pic>
        <p:nvPicPr>
          <p:cNvPr id="433" name="Google Shape;433;p51"/>
          <p:cNvPicPr preferRelativeResize="0"/>
          <p:nvPr/>
        </p:nvPicPr>
        <p:blipFill>
          <a:blip r:embed="rId3">
            <a:alphaModFix/>
          </a:blip>
          <a:stretch>
            <a:fillRect/>
          </a:stretch>
        </p:blipFill>
        <p:spPr>
          <a:xfrm>
            <a:off x="9033900" y="495475"/>
            <a:ext cx="110100" cy="4648050"/>
          </a:xfrm>
          <a:prstGeom prst="rect">
            <a:avLst/>
          </a:prstGeom>
          <a:noFill/>
          <a:ln>
            <a:noFill/>
          </a:ln>
        </p:spPr>
      </p:pic>
      <p:sp>
        <p:nvSpPr>
          <p:cNvPr id="434" name="Google Shape;434;p51"/>
          <p:cNvSpPr txBox="1"/>
          <p:nvPr>
            <p:ph idx="4294967295" type="body"/>
          </p:nvPr>
        </p:nvSpPr>
        <p:spPr>
          <a:xfrm>
            <a:off x="2289150" y="3341800"/>
            <a:ext cx="1800600" cy="78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1100"/>
              <a:t>How it works and feels?</a:t>
            </a:r>
            <a:endParaRPr sz="1100"/>
          </a:p>
        </p:txBody>
      </p:sp>
      <p:sp>
        <p:nvSpPr>
          <p:cNvPr id="435" name="Google Shape;435;p51"/>
          <p:cNvSpPr txBox="1"/>
          <p:nvPr>
            <p:ph idx="4294967295" type="body"/>
          </p:nvPr>
        </p:nvSpPr>
        <p:spPr>
          <a:xfrm>
            <a:off x="5564575" y="3341800"/>
            <a:ext cx="1558200" cy="78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1100"/>
              <a:t>How it looks?</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2"/>
          <p:cNvSpPr txBox="1"/>
          <p:nvPr>
            <p:ph type="title"/>
          </p:nvPr>
        </p:nvSpPr>
        <p:spPr>
          <a:xfrm>
            <a:off x="730725" y="1318650"/>
            <a:ext cx="4341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3964"/>
                </a:solidFill>
              </a:rPr>
              <a:t>UX, They’re the people that only do wireframes</a:t>
            </a:r>
            <a:endParaRPr b="0">
              <a:solidFill>
                <a:srgbClr val="FF3964"/>
              </a:solidFill>
            </a:endParaRPr>
          </a:p>
        </p:txBody>
      </p:sp>
      <p:sp>
        <p:nvSpPr>
          <p:cNvPr id="441" name="Google Shape;441;p52"/>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UX Myths...</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442" name="Google Shape;442;p52"/>
          <p:cNvPicPr preferRelativeResize="0"/>
          <p:nvPr/>
        </p:nvPicPr>
        <p:blipFill>
          <a:blip r:embed="rId3">
            <a:alphaModFix/>
          </a:blip>
          <a:stretch>
            <a:fillRect/>
          </a:stretch>
        </p:blipFill>
        <p:spPr>
          <a:xfrm>
            <a:off x="0" y="2978800"/>
            <a:ext cx="4419599" cy="2164702"/>
          </a:xfrm>
          <a:prstGeom prst="rect">
            <a:avLst/>
          </a:prstGeom>
          <a:noFill/>
          <a:ln>
            <a:noFill/>
          </a:ln>
        </p:spPr>
      </p:pic>
      <p:pic>
        <p:nvPicPr>
          <p:cNvPr id="443" name="Google Shape;443;p52"/>
          <p:cNvPicPr preferRelativeResize="0"/>
          <p:nvPr/>
        </p:nvPicPr>
        <p:blipFill>
          <a:blip r:embed="rId4">
            <a:alphaModFix/>
          </a:blip>
          <a:stretch>
            <a:fillRect/>
          </a:stretch>
        </p:blipFill>
        <p:spPr>
          <a:xfrm>
            <a:off x="5293175" y="1434450"/>
            <a:ext cx="2866250" cy="2866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7" name="Shape 447"/>
        <p:cNvGrpSpPr/>
        <p:nvPr/>
      </p:nvGrpSpPr>
      <p:grpSpPr>
        <a:xfrm>
          <a:off x="0" y="0"/>
          <a:ext cx="0" cy="0"/>
          <a:chOff x="0" y="0"/>
          <a:chExt cx="0" cy="0"/>
        </a:xfrm>
      </p:grpSpPr>
      <p:pic>
        <p:nvPicPr>
          <p:cNvPr id="448" name="Google Shape;448;p53"/>
          <p:cNvPicPr preferRelativeResize="0"/>
          <p:nvPr/>
        </p:nvPicPr>
        <p:blipFill rotWithShape="1">
          <a:blip r:embed="rId4">
            <a:alphaModFix/>
          </a:blip>
          <a:srcRect b="23518" l="0" r="0" t="0"/>
          <a:stretch/>
        </p:blipFill>
        <p:spPr>
          <a:xfrm>
            <a:off x="0" y="481050"/>
            <a:ext cx="9143997" cy="4662451"/>
          </a:xfrm>
          <a:prstGeom prst="rect">
            <a:avLst/>
          </a:prstGeom>
          <a:noFill/>
          <a:ln>
            <a:noFill/>
          </a:ln>
        </p:spPr>
      </p:pic>
      <p:sp>
        <p:nvSpPr>
          <p:cNvPr id="449" name="Google Shape;449;p53"/>
          <p:cNvSpPr txBox="1"/>
          <p:nvPr>
            <p:ph type="ctrTitle"/>
          </p:nvPr>
        </p:nvSpPr>
        <p:spPr>
          <a:xfrm>
            <a:off x="3762650" y="2248175"/>
            <a:ext cx="5041200" cy="1664700"/>
          </a:xfrm>
          <a:prstGeom prst="rect">
            <a:avLst/>
          </a:prstGeom>
        </p:spPr>
        <p:txBody>
          <a:bodyPr anchorCtr="0" anchor="t" bIns="91425" lIns="91425" spcFirstLastPara="1" rIns="91425" wrap="square" tIns="91425">
            <a:noAutofit/>
          </a:bodyPr>
          <a:lstStyle/>
          <a:p>
            <a:pPr indent="0" lvl="0" marL="0" rtl="0" algn="l">
              <a:lnSpc>
                <a:spcPct val="120833"/>
              </a:lnSpc>
              <a:spcBef>
                <a:spcPts val="0"/>
              </a:spcBef>
              <a:spcAft>
                <a:spcPts val="0"/>
              </a:spcAft>
              <a:buNone/>
            </a:pPr>
            <a:r>
              <a:rPr lang="en-GB" sz="4800">
                <a:latin typeface="Arial"/>
                <a:ea typeface="Arial"/>
                <a:cs typeface="Arial"/>
                <a:sym typeface="Arial"/>
              </a:rPr>
              <a:t>Component of </a:t>
            </a:r>
            <a:endParaRPr sz="4800">
              <a:latin typeface="Arial"/>
              <a:ea typeface="Arial"/>
              <a:cs typeface="Arial"/>
              <a:sym typeface="Arial"/>
            </a:endParaRPr>
          </a:p>
          <a:p>
            <a:pPr indent="0" lvl="0" marL="0" rtl="0" algn="l">
              <a:lnSpc>
                <a:spcPct val="120833"/>
              </a:lnSpc>
              <a:spcBef>
                <a:spcPts val="0"/>
              </a:spcBef>
              <a:spcAft>
                <a:spcPts val="0"/>
              </a:spcAft>
              <a:buNone/>
            </a:pPr>
            <a:r>
              <a:rPr lang="en-GB" sz="4800">
                <a:latin typeface="Arial"/>
                <a:ea typeface="Arial"/>
                <a:cs typeface="Arial"/>
                <a:sym typeface="Arial"/>
              </a:rPr>
              <a:t>User Experience</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Definition</a:t>
            </a:r>
            <a:endParaRPr/>
          </a:p>
        </p:txBody>
      </p:sp>
      <p:sp>
        <p:nvSpPr>
          <p:cNvPr id="307" name="Google Shape;307;p36"/>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User experience design is the process of enhancing user satisfaction with a product by improving the </a:t>
            </a:r>
            <a:r>
              <a:rPr b="1" lang="en-GB" sz="1400"/>
              <a:t>usability</a:t>
            </a:r>
            <a:r>
              <a:rPr lang="en-GB" sz="1400"/>
              <a:t>, </a:t>
            </a:r>
            <a:r>
              <a:rPr b="1" lang="en-GB" sz="1400"/>
              <a:t>accessibility</a:t>
            </a:r>
            <a:r>
              <a:rPr lang="en-GB" sz="1400"/>
              <a:t> and </a:t>
            </a:r>
            <a:r>
              <a:rPr b="1" lang="en-GB" sz="1400"/>
              <a:t>desirability</a:t>
            </a:r>
            <a:r>
              <a:rPr lang="en-GB" sz="1400"/>
              <a:t> provided in the interaction between the user and the product.</a:t>
            </a:r>
            <a:endParaRPr sz="1400"/>
          </a:p>
          <a:p>
            <a:pPr indent="-317500" lvl="0" marL="457200" rtl="0" algn="l">
              <a:spcBef>
                <a:spcPts val="1600"/>
              </a:spcBef>
              <a:spcAft>
                <a:spcPts val="0"/>
              </a:spcAft>
              <a:buSzPts val="1400"/>
              <a:buChar char="-"/>
            </a:pPr>
            <a:r>
              <a:rPr lang="en-GB" sz="1400"/>
              <a:t>By Wikipedia </a:t>
            </a:r>
            <a:endParaRPr sz="1400"/>
          </a:p>
        </p:txBody>
      </p:sp>
      <p:pic>
        <p:nvPicPr>
          <p:cNvPr descr="shutterstock_429987889_edited.jpg" id="308" name="Google Shape;308;p36"/>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309" name="Google Shape;309;p36"/>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User Experience Design?</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4"/>
          <p:cNvSpPr txBox="1"/>
          <p:nvPr>
            <p:ph type="title"/>
          </p:nvPr>
        </p:nvSpPr>
        <p:spPr>
          <a:xfrm>
            <a:off x="730000" y="1318650"/>
            <a:ext cx="4869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Information </a:t>
            </a:r>
            <a:endParaRPr>
              <a:solidFill>
                <a:srgbClr val="000000"/>
              </a:solidFill>
            </a:endParaRPr>
          </a:p>
          <a:p>
            <a:pPr indent="0" lvl="0" marL="0" rtl="0" algn="l">
              <a:spcBef>
                <a:spcPts val="0"/>
              </a:spcBef>
              <a:spcAft>
                <a:spcPts val="0"/>
              </a:spcAft>
              <a:buNone/>
            </a:pPr>
            <a:r>
              <a:rPr lang="en-GB">
                <a:solidFill>
                  <a:srgbClr val="000000"/>
                </a:solidFill>
              </a:rPr>
              <a:t>Architecture</a:t>
            </a:r>
            <a:endParaRPr/>
          </a:p>
        </p:txBody>
      </p:sp>
      <p:sp>
        <p:nvSpPr>
          <p:cNvPr id="455" name="Google Shape;455;p54"/>
          <p:cNvSpPr txBox="1"/>
          <p:nvPr>
            <p:ph idx="1" type="body"/>
          </p:nvPr>
        </p:nvSpPr>
        <p:spPr>
          <a:xfrm>
            <a:off x="730000" y="2353050"/>
            <a:ext cx="3121200" cy="1555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Combination of organization, labeling, and navigation schemes</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Blueprint of the design structure</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Poor navigation cause 80% usability problem</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1100"/>
          </a:p>
        </p:txBody>
      </p:sp>
      <p:sp>
        <p:nvSpPr>
          <p:cNvPr id="456" name="Google Shape;456;p54"/>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Component of User Experience</a:t>
            </a:r>
            <a:endParaRPr sz="1100"/>
          </a:p>
        </p:txBody>
      </p:sp>
      <p:pic>
        <p:nvPicPr>
          <p:cNvPr id="457" name="Google Shape;457;p54"/>
          <p:cNvPicPr preferRelativeResize="0"/>
          <p:nvPr/>
        </p:nvPicPr>
        <p:blipFill>
          <a:blip r:embed="rId3">
            <a:alphaModFix/>
          </a:blip>
          <a:stretch>
            <a:fillRect/>
          </a:stretch>
        </p:blipFill>
        <p:spPr>
          <a:xfrm>
            <a:off x="3851226" y="667687"/>
            <a:ext cx="4940974" cy="3808124"/>
          </a:xfrm>
          <a:prstGeom prst="rect">
            <a:avLst/>
          </a:prstGeom>
          <a:noFill/>
          <a:ln>
            <a:noFill/>
          </a:ln>
        </p:spPr>
      </p:pic>
      <p:sp>
        <p:nvSpPr>
          <p:cNvPr id="458" name="Google Shape;458;p54"/>
          <p:cNvSpPr txBox="1"/>
          <p:nvPr/>
        </p:nvSpPr>
        <p:spPr>
          <a:xfrm>
            <a:off x="5704525" y="4423800"/>
            <a:ext cx="22356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D9D9D9"/>
                </a:solidFill>
              </a:rPr>
              <a:t>Source</a:t>
            </a:r>
            <a:r>
              <a:rPr lang="en-GB" sz="1100"/>
              <a:t>: </a:t>
            </a:r>
            <a:r>
              <a:rPr lang="en-GB" sz="1100" u="sng">
                <a:solidFill>
                  <a:schemeClr val="accent5"/>
                </a:solidFill>
                <a:hlinkClick r:id="rId4"/>
              </a:rPr>
              <a:t>https://www.toptal.com/</a:t>
            </a:r>
            <a:endParaRPr>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5"/>
          <p:cNvSpPr txBox="1"/>
          <p:nvPr>
            <p:ph type="title"/>
          </p:nvPr>
        </p:nvSpPr>
        <p:spPr>
          <a:xfrm>
            <a:off x="730000" y="1318650"/>
            <a:ext cx="51450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Usability</a:t>
            </a:r>
            <a:endParaRPr/>
          </a:p>
        </p:txBody>
      </p:sp>
      <p:sp>
        <p:nvSpPr>
          <p:cNvPr id="464" name="Google Shape;464;p55"/>
          <p:cNvSpPr txBox="1"/>
          <p:nvPr>
            <p:ph idx="1" type="body"/>
          </p:nvPr>
        </p:nvSpPr>
        <p:spPr>
          <a:xfrm>
            <a:off x="730000" y="2015625"/>
            <a:ext cx="4939500" cy="10344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Deals with gathered data to determine the validity of design</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Data gathered by - understanding the needs of </a:t>
            </a:r>
            <a:r>
              <a:rPr b="1" lang="en-GB" sz="1100">
                <a:solidFill>
                  <a:srgbClr val="000000"/>
                </a:solidFill>
                <a:latin typeface="Arial"/>
                <a:ea typeface="Arial"/>
                <a:cs typeface="Arial"/>
                <a:sym typeface="Arial"/>
              </a:rPr>
              <a:t>user</a:t>
            </a:r>
            <a:r>
              <a:rPr lang="en-GB" sz="1100">
                <a:solidFill>
                  <a:srgbClr val="000000"/>
                </a:solidFill>
                <a:latin typeface="Arial"/>
                <a:ea typeface="Arial"/>
                <a:cs typeface="Arial"/>
                <a:sym typeface="Arial"/>
              </a:rPr>
              <a:t> and their </a:t>
            </a:r>
            <a:r>
              <a:rPr b="1" lang="en-GB" sz="1100">
                <a:solidFill>
                  <a:srgbClr val="000000"/>
                </a:solidFill>
                <a:latin typeface="Arial"/>
                <a:ea typeface="Arial"/>
                <a:cs typeface="Arial"/>
                <a:sym typeface="Arial"/>
              </a:rPr>
              <a:t>environment</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1100"/>
          </a:p>
        </p:txBody>
      </p:sp>
      <p:sp>
        <p:nvSpPr>
          <p:cNvPr id="465" name="Google Shape;465;p55"/>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Component of User Experience</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466" name="Google Shape;466;p55"/>
          <p:cNvPicPr preferRelativeResize="0"/>
          <p:nvPr/>
        </p:nvPicPr>
        <p:blipFill>
          <a:blip r:embed="rId3">
            <a:alphaModFix/>
          </a:blip>
          <a:stretch>
            <a:fillRect/>
          </a:stretch>
        </p:blipFill>
        <p:spPr>
          <a:xfrm>
            <a:off x="3061975" y="3170950"/>
            <a:ext cx="4322631" cy="1788675"/>
          </a:xfrm>
          <a:prstGeom prst="rect">
            <a:avLst/>
          </a:prstGeom>
          <a:noFill/>
          <a:ln>
            <a:noFill/>
          </a:ln>
        </p:spPr>
      </p:pic>
      <p:pic>
        <p:nvPicPr>
          <p:cNvPr id="467" name="Google Shape;467;p55"/>
          <p:cNvPicPr preferRelativeResize="0"/>
          <p:nvPr/>
        </p:nvPicPr>
        <p:blipFill>
          <a:blip r:embed="rId4">
            <a:alphaModFix/>
          </a:blip>
          <a:stretch>
            <a:fillRect/>
          </a:stretch>
        </p:blipFill>
        <p:spPr>
          <a:xfrm>
            <a:off x="6009075" y="602250"/>
            <a:ext cx="3014000" cy="2260500"/>
          </a:xfrm>
          <a:prstGeom prst="rect">
            <a:avLst/>
          </a:prstGeom>
          <a:noFill/>
          <a:ln>
            <a:noFill/>
          </a:ln>
        </p:spPr>
      </p:pic>
      <p:sp>
        <p:nvSpPr>
          <p:cNvPr id="468" name="Google Shape;468;p55"/>
          <p:cNvSpPr txBox="1"/>
          <p:nvPr/>
        </p:nvSpPr>
        <p:spPr>
          <a:xfrm>
            <a:off x="3989125" y="4770875"/>
            <a:ext cx="1651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aleway"/>
                <a:ea typeface="Raleway"/>
                <a:cs typeface="Raleway"/>
                <a:sym typeface="Raleway"/>
              </a:rPr>
              <a:t>Profiles and Personas </a:t>
            </a:r>
            <a:endParaRPr sz="11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6"/>
          <p:cNvSpPr txBox="1"/>
          <p:nvPr>
            <p:ph type="title"/>
          </p:nvPr>
        </p:nvSpPr>
        <p:spPr>
          <a:xfrm>
            <a:off x="730000" y="1318650"/>
            <a:ext cx="2997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Usability Testing</a:t>
            </a:r>
            <a:endParaRPr/>
          </a:p>
        </p:txBody>
      </p:sp>
      <p:sp>
        <p:nvSpPr>
          <p:cNvPr id="474" name="Google Shape;474;p56"/>
          <p:cNvSpPr txBox="1"/>
          <p:nvPr>
            <p:ph idx="1" type="body"/>
          </p:nvPr>
        </p:nvSpPr>
        <p:spPr>
          <a:xfrm>
            <a:off x="730000" y="2015625"/>
            <a:ext cx="3439200" cy="10344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Perform usability testing with </a:t>
            </a:r>
            <a:r>
              <a:rPr b="1" lang="en-GB" sz="1100">
                <a:solidFill>
                  <a:srgbClr val="000000"/>
                </a:solidFill>
                <a:latin typeface="Arial"/>
                <a:ea typeface="Arial"/>
                <a:cs typeface="Arial"/>
                <a:sym typeface="Arial"/>
              </a:rPr>
              <a:t>actual users </a:t>
            </a:r>
            <a:endParaRPr b="1"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Create audit report</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Identify improvements</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1100"/>
          </a:p>
        </p:txBody>
      </p:sp>
      <p:sp>
        <p:nvSpPr>
          <p:cNvPr id="475" name="Google Shape;475;p56"/>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Component of User Experience</a:t>
            </a:r>
            <a:endParaRPr sz="1100"/>
          </a:p>
        </p:txBody>
      </p:sp>
      <p:pic>
        <p:nvPicPr>
          <p:cNvPr id="476" name="Google Shape;476;p56"/>
          <p:cNvPicPr preferRelativeResize="0"/>
          <p:nvPr/>
        </p:nvPicPr>
        <p:blipFill>
          <a:blip r:embed="rId3">
            <a:alphaModFix/>
          </a:blip>
          <a:stretch>
            <a:fillRect/>
          </a:stretch>
        </p:blipFill>
        <p:spPr>
          <a:xfrm>
            <a:off x="4274175" y="509601"/>
            <a:ext cx="4869824" cy="3248124"/>
          </a:xfrm>
          <a:prstGeom prst="rect">
            <a:avLst/>
          </a:prstGeom>
          <a:noFill/>
          <a:ln>
            <a:noFill/>
          </a:ln>
        </p:spPr>
      </p:pic>
      <p:pic>
        <p:nvPicPr>
          <p:cNvPr id="477" name="Google Shape;477;p56"/>
          <p:cNvPicPr preferRelativeResize="0"/>
          <p:nvPr/>
        </p:nvPicPr>
        <p:blipFill>
          <a:blip r:embed="rId4">
            <a:alphaModFix/>
          </a:blip>
          <a:stretch>
            <a:fillRect/>
          </a:stretch>
        </p:blipFill>
        <p:spPr>
          <a:xfrm>
            <a:off x="909050" y="3354825"/>
            <a:ext cx="2395547" cy="1788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57"/>
          <p:cNvSpPr txBox="1"/>
          <p:nvPr>
            <p:ph type="title"/>
          </p:nvPr>
        </p:nvSpPr>
        <p:spPr>
          <a:xfrm>
            <a:off x="730000" y="1318650"/>
            <a:ext cx="7355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Interaction Design</a:t>
            </a:r>
            <a:endParaRPr/>
          </a:p>
        </p:txBody>
      </p:sp>
      <p:sp>
        <p:nvSpPr>
          <p:cNvPr id="483" name="Google Shape;483;p57"/>
          <p:cNvSpPr txBox="1"/>
          <p:nvPr>
            <p:ph idx="1" type="body"/>
          </p:nvPr>
        </p:nvSpPr>
        <p:spPr>
          <a:xfrm>
            <a:off x="730000" y="2015625"/>
            <a:ext cx="4011600" cy="10344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How user will interact with your application</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Ask “</a:t>
            </a:r>
            <a:r>
              <a:rPr b="1" lang="en-GB" sz="1100">
                <a:solidFill>
                  <a:srgbClr val="000000"/>
                </a:solidFill>
                <a:latin typeface="Arial"/>
                <a:ea typeface="Arial"/>
                <a:cs typeface="Arial"/>
                <a:sym typeface="Arial"/>
              </a:rPr>
              <a:t>What will be easy for user</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Prototyping to define specific behaviors and functions for different components.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1100"/>
          </a:p>
        </p:txBody>
      </p:sp>
      <p:sp>
        <p:nvSpPr>
          <p:cNvPr id="484" name="Google Shape;484;p57"/>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Component of User Experience</a:t>
            </a:r>
            <a:endParaRPr sz="1100"/>
          </a:p>
        </p:txBody>
      </p:sp>
      <p:sp>
        <p:nvSpPr>
          <p:cNvPr id="485" name="Google Shape;485;p57"/>
          <p:cNvSpPr txBox="1"/>
          <p:nvPr/>
        </p:nvSpPr>
        <p:spPr>
          <a:xfrm>
            <a:off x="6004075" y="4416500"/>
            <a:ext cx="22356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D9D9D9"/>
                </a:solidFill>
              </a:rPr>
              <a:t>Source</a:t>
            </a:r>
            <a:r>
              <a:rPr lang="en-GB" sz="1100"/>
              <a:t>: </a:t>
            </a:r>
            <a:r>
              <a:rPr lang="en-GB" sz="1050" u="sng">
                <a:solidFill>
                  <a:schemeClr val="accent5"/>
                </a:solidFill>
                <a:hlinkClick r:id="rId3"/>
              </a:rPr>
              <a:t>Jakub Dziedzic</a:t>
            </a:r>
            <a:endParaRPr sz="1050">
              <a:solidFill>
                <a:schemeClr val="accent5"/>
              </a:solidFill>
            </a:endParaRPr>
          </a:p>
        </p:txBody>
      </p:sp>
      <p:pic>
        <p:nvPicPr>
          <p:cNvPr id="486" name="Google Shape;486;p57"/>
          <p:cNvPicPr preferRelativeResize="0"/>
          <p:nvPr/>
        </p:nvPicPr>
        <p:blipFill>
          <a:blip r:embed="rId4">
            <a:alphaModFix/>
          </a:blip>
          <a:stretch>
            <a:fillRect/>
          </a:stretch>
        </p:blipFill>
        <p:spPr>
          <a:xfrm>
            <a:off x="4827700" y="1116835"/>
            <a:ext cx="4241250" cy="31809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8"/>
          <p:cNvSpPr txBox="1"/>
          <p:nvPr>
            <p:ph type="title"/>
          </p:nvPr>
        </p:nvSpPr>
        <p:spPr>
          <a:xfrm>
            <a:off x="730000" y="1318650"/>
            <a:ext cx="7355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Visual Design </a:t>
            </a:r>
            <a:endParaRPr/>
          </a:p>
        </p:txBody>
      </p:sp>
      <p:sp>
        <p:nvSpPr>
          <p:cNvPr id="492" name="Google Shape;492;p58"/>
          <p:cNvSpPr txBox="1"/>
          <p:nvPr>
            <p:ph idx="1" type="body"/>
          </p:nvPr>
        </p:nvSpPr>
        <p:spPr>
          <a:xfrm>
            <a:off x="730000" y="2015625"/>
            <a:ext cx="4565700" cy="10344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Design service at the </a:t>
            </a:r>
            <a:r>
              <a:rPr b="1" lang="en-GB" sz="1100">
                <a:solidFill>
                  <a:srgbClr val="000000"/>
                </a:solidFill>
                <a:latin typeface="Arial"/>
                <a:ea typeface="Arial"/>
                <a:cs typeface="Arial"/>
                <a:sym typeface="Arial"/>
              </a:rPr>
              <a:t>structural level</a:t>
            </a: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Convert wireframe to visual design</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Prototype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1100"/>
          </a:p>
        </p:txBody>
      </p:sp>
      <p:sp>
        <p:nvSpPr>
          <p:cNvPr id="493" name="Google Shape;493;p58"/>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Component of User Experience</a:t>
            </a:r>
            <a:endParaRPr sz="1100"/>
          </a:p>
        </p:txBody>
      </p:sp>
      <p:pic>
        <p:nvPicPr>
          <p:cNvPr id="494" name="Google Shape;494;p58"/>
          <p:cNvPicPr preferRelativeResize="0"/>
          <p:nvPr/>
        </p:nvPicPr>
        <p:blipFill>
          <a:blip r:embed="rId3">
            <a:alphaModFix/>
          </a:blip>
          <a:stretch>
            <a:fillRect/>
          </a:stretch>
        </p:blipFill>
        <p:spPr>
          <a:xfrm>
            <a:off x="3727898" y="2343150"/>
            <a:ext cx="5305926" cy="2168550"/>
          </a:xfrm>
          <a:prstGeom prst="rect">
            <a:avLst/>
          </a:prstGeom>
          <a:noFill/>
          <a:ln>
            <a:noFill/>
          </a:ln>
        </p:spPr>
      </p:pic>
      <p:sp>
        <p:nvSpPr>
          <p:cNvPr id="495" name="Google Shape;495;p58"/>
          <p:cNvSpPr txBox="1"/>
          <p:nvPr/>
        </p:nvSpPr>
        <p:spPr>
          <a:xfrm>
            <a:off x="5588800" y="4638725"/>
            <a:ext cx="26865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D9D9D9"/>
                </a:solidFill>
              </a:rPr>
              <a:t>Source</a:t>
            </a:r>
            <a:r>
              <a:rPr lang="en-GB" sz="1100"/>
              <a:t>: </a:t>
            </a:r>
            <a:r>
              <a:rPr lang="en-GB" sz="1100" u="sng">
                <a:solidFill>
                  <a:schemeClr val="accent5"/>
                </a:solidFill>
                <a:hlinkClick r:id="rId4"/>
              </a:rPr>
              <a:t>https://uxstepbystep.com</a:t>
            </a:r>
            <a:endParaRPr>
              <a:solidFill>
                <a:schemeClr val="accent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59"/>
          <p:cNvSpPr txBox="1"/>
          <p:nvPr>
            <p:ph type="title"/>
          </p:nvPr>
        </p:nvSpPr>
        <p:spPr>
          <a:xfrm>
            <a:off x="730000" y="1318650"/>
            <a:ext cx="7355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Prototyping</a:t>
            </a:r>
            <a:endParaRPr/>
          </a:p>
        </p:txBody>
      </p:sp>
      <p:sp>
        <p:nvSpPr>
          <p:cNvPr id="501" name="Google Shape;501;p59"/>
          <p:cNvSpPr txBox="1"/>
          <p:nvPr>
            <p:ph idx="1" type="body"/>
          </p:nvPr>
        </p:nvSpPr>
        <p:spPr>
          <a:xfrm>
            <a:off x="730000" y="2015625"/>
            <a:ext cx="3682800" cy="10344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Way to set </a:t>
            </a:r>
            <a:r>
              <a:rPr b="1" lang="en-GB" sz="1100">
                <a:solidFill>
                  <a:srgbClr val="000000"/>
                </a:solidFill>
                <a:latin typeface="Arial"/>
                <a:ea typeface="Arial"/>
                <a:cs typeface="Arial"/>
                <a:sym typeface="Arial"/>
              </a:rPr>
              <a:t>priorities</a:t>
            </a: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Cheaply test out options</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Help testing final product functionality before investing time, resource and money into development</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1100"/>
          </a:p>
        </p:txBody>
      </p:sp>
      <p:sp>
        <p:nvSpPr>
          <p:cNvPr id="502" name="Google Shape;502;p59"/>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Component of User Experience</a:t>
            </a:r>
            <a:endParaRPr sz="1100"/>
          </a:p>
        </p:txBody>
      </p:sp>
      <p:pic>
        <p:nvPicPr>
          <p:cNvPr id="503" name="Google Shape;503;p59"/>
          <p:cNvPicPr preferRelativeResize="0"/>
          <p:nvPr/>
        </p:nvPicPr>
        <p:blipFill>
          <a:blip r:embed="rId3">
            <a:alphaModFix/>
          </a:blip>
          <a:stretch>
            <a:fillRect/>
          </a:stretch>
        </p:blipFill>
        <p:spPr>
          <a:xfrm>
            <a:off x="4204475" y="1687150"/>
            <a:ext cx="4939524" cy="2477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0"/>
          <p:cNvSpPr/>
          <p:nvPr/>
        </p:nvSpPr>
        <p:spPr>
          <a:xfrm>
            <a:off x="0" y="493100"/>
            <a:ext cx="9144000" cy="465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60"/>
          <p:cNvPicPr preferRelativeResize="0"/>
          <p:nvPr/>
        </p:nvPicPr>
        <p:blipFill rotWithShape="1">
          <a:blip r:embed="rId3">
            <a:alphaModFix/>
          </a:blip>
          <a:srcRect b="2987" l="0" r="0" t="0"/>
          <a:stretch/>
        </p:blipFill>
        <p:spPr>
          <a:xfrm>
            <a:off x="2381950" y="606175"/>
            <a:ext cx="4819650" cy="4537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61"/>
          <p:cNvPicPr preferRelativeResize="0"/>
          <p:nvPr/>
        </p:nvPicPr>
        <p:blipFill rotWithShape="1">
          <a:blip r:embed="rId3">
            <a:alphaModFix/>
          </a:blip>
          <a:srcRect b="15626" l="0" r="0" t="0"/>
          <a:stretch/>
        </p:blipFill>
        <p:spPr>
          <a:xfrm>
            <a:off x="0" y="0"/>
            <a:ext cx="9143999" cy="5143500"/>
          </a:xfrm>
          <a:prstGeom prst="rect">
            <a:avLst/>
          </a:prstGeom>
          <a:noFill/>
          <a:ln>
            <a:noFill/>
          </a:ln>
        </p:spPr>
      </p:pic>
      <p:sp>
        <p:nvSpPr>
          <p:cNvPr id="515" name="Google Shape;515;p61"/>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61"/>
          <p:cNvPicPr preferRelativeResize="0"/>
          <p:nvPr/>
        </p:nvPicPr>
        <p:blipFill>
          <a:blip r:embed="rId4">
            <a:alphaModFix/>
          </a:blip>
          <a:stretch>
            <a:fillRect/>
          </a:stretch>
        </p:blipFill>
        <p:spPr>
          <a:xfrm>
            <a:off x="0" y="-2"/>
            <a:ext cx="9144000" cy="5143500"/>
          </a:xfrm>
          <a:prstGeom prst="rect">
            <a:avLst/>
          </a:prstGeom>
          <a:noFill/>
          <a:ln>
            <a:noFill/>
          </a:ln>
        </p:spPr>
      </p:pic>
      <p:pic>
        <p:nvPicPr>
          <p:cNvPr id="517" name="Google Shape;517;p61"/>
          <p:cNvPicPr preferRelativeResize="0"/>
          <p:nvPr/>
        </p:nvPicPr>
        <p:blipFill rotWithShape="1">
          <a:blip r:embed="rId5">
            <a:alphaModFix/>
          </a:blip>
          <a:srcRect b="0" l="4688" r="3026" t="0"/>
          <a:stretch/>
        </p:blipFill>
        <p:spPr>
          <a:xfrm>
            <a:off x="0" y="0"/>
            <a:ext cx="9144001" cy="5143500"/>
          </a:xfrm>
          <a:prstGeom prst="rect">
            <a:avLst/>
          </a:prstGeom>
          <a:noFill/>
          <a:ln>
            <a:noFill/>
          </a:ln>
        </p:spPr>
      </p:pic>
      <p:sp>
        <p:nvSpPr>
          <p:cNvPr id="518" name="Google Shape;518;p61"/>
          <p:cNvSpPr txBox="1"/>
          <p:nvPr>
            <p:ph idx="1" type="subTitle"/>
          </p:nvPr>
        </p:nvSpPr>
        <p:spPr>
          <a:xfrm>
            <a:off x="590238" y="2555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EFEFEF"/>
                </a:solidFill>
              </a:rPr>
              <a:t>Nayon Debnath Dipu</a:t>
            </a:r>
            <a:endParaRPr b="1" sz="1400">
              <a:solidFill>
                <a:srgbClr val="EFEFEF"/>
              </a:solidFill>
            </a:endParaRPr>
          </a:p>
          <a:p>
            <a:pPr indent="0" lvl="0" marL="0" rtl="0" algn="l">
              <a:spcBef>
                <a:spcPts val="0"/>
              </a:spcBef>
              <a:spcAft>
                <a:spcPts val="0"/>
              </a:spcAft>
              <a:buNone/>
            </a:pPr>
            <a:r>
              <a:rPr b="1" lang="en-GB" sz="1400">
                <a:solidFill>
                  <a:srgbClr val="EFEFEF"/>
                </a:solidFill>
              </a:rPr>
              <a:t>Assistant General Manager @ Bit Mascot</a:t>
            </a:r>
            <a:endParaRPr b="1" sz="1400">
              <a:solidFill>
                <a:srgbClr val="EFEFEF"/>
              </a:solidFill>
            </a:endParaRPr>
          </a:p>
        </p:txBody>
      </p:sp>
      <p:sp>
        <p:nvSpPr>
          <p:cNvPr id="519" name="Google Shape;519;p61"/>
          <p:cNvSpPr txBox="1"/>
          <p:nvPr>
            <p:ph type="ctrTitle"/>
          </p:nvPr>
        </p:nvSpPr>
        <p:spPr>
          <a:xfrm>
            <a:off x="534575" y="1716600"/>
            <a:ext cx="7013400" cy="7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249888"/>
                </a:solidFill>
              </a:rPr>
              <a:t>UX Architecture</a:t>
            </a:r>
            <a:endParaRPr sz="4800">
              <a:solidFill>
                <a:srgbClr val="24988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62"/>
          <p:cNvSpPr txBox="1"/>
          <p:nvPr>
            <p:ph type="title"/>
          </p:nvPr>
        </p:nvSpPr>
        <p:spPr>
          <a:xfrm>
            <a:off x="729450" y="1322450"/>
            <a:ext cx="70101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Who said what?</a:t>
            </a:r>
            <a:endParaRPr sz="2600"/>
          </a:p>
        </p:txBody>
      </p:sp>
      <p:sp>
        <p:nvSpPr>
          <p:cNvPr id="525" name="Google Shape;525;p62"/>
          <p:cNvSpPr txBox="1"/>
          <p:nvPr>
            <p:ph idx="4294967295" type="body"/>
          </p:nvPr>
        </p:nvSpPr>
        <p:spPr>
          <a:xfrm>
            <a:off x="729450" y="1876400"/>
            <a:ext cx="7010100" cy="175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2250">
                <a:solidFill>
                  <a:srgbClr val="000000"/>
                </a:solidFill>
                <a:highlight>
                  <a:srgbClr val="FFFFFF"/>
                </a:highlight>
                <a:latin typeface="Georgia"/>
                <a:ea typeface="Georgia"/>
                <a:cs typeface="Georgia"/>
                <a:sym typeface="Georgia"/>
              </a:rPr>
              <a:t>“Design is not just what it looks like and feels like. Design is how it works.” </a:t>
            </a:r>
            <a:r>
              <a:rPr i="1" lang="en-GB" sz="2250">
                <a:solidFill>
                  <a:srgbClr val="000000"/>
                </a:solidFill>
                <a:highlight>
                  <a:srgbClr val="FFFFFF"/>
                </a:highlight>
                <a:latin typeface="Georgia"/>
                <a:ea typeface="Georgia"/>
                <a:cs typeface="Georgia"/>
                <a:sym typeface="Georgia"/>
              </a:rPr>
              <a:t>— Steve Jobs.</a:t>
            </a:r>
            <a:endParaRPr sz="12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6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Who said this?</a:t>
            </a:r>
            <a:endParaRPr sz="2600"/>
          </a:p>
        </p:txBody>
      </p:sp>
      <p:sp>
        <p:nvSpPr>
          <p:cNvPr id="531" name="Google Shape;531;p63"/>
          <p:cNvSpPr txBox="1"/>
          <p:nvPr>
            <p:ph idx="4294967295" type="body"/>
          </p:nvPr>
        </p:nvSpPr>
        <p:spPr>
          <a:xfrm>
            <a:off x="729450" y="1876400"/>
            <a:ext cx="5659200" cy="20733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Char char="●"/>
            </a:pPr>
            <a:r>
              <a:rPr lang="en-GB" sz="1100">
                <a:solidFill>
                  <a:srgbClr val="FFFFFF"/>
                </a:solidFill>
              </a:rPr>
              <a:t>We believe that the most effective and ultimately the most profitable way to accomplish our mission is to put the needs of our users first. We have found that offering a high-quality user experience leads to increased traffic and strong word-of-mouth promotion.</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GB" sz="1100">
                <a:solidFill>
                  <a:srgbClr val="FFFFFF"/>
                </a:solidFill>
              </a:rPr>
              <a:t>We introduce new navigational and informational features when we believe they will be most useful to our users, and only after extensive usability testing and experimentation.</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GB" sz="1100">
                <a:solidFill>
                  <a:srgbClr val="FFFFFF"/>
                </a:solidFill>
              </a:rPr>
              <a:t>We believe that our user focus is the foundation of our success to date. We also believe that this focus is critical for the creation of long term value. We do not intend to compromise our user focus for short-term economic gain.</a:t>
            </a:r>
            <a:endParaRPr sz="1100">
              <a:solidFill>
                <a:srgbClr val="FFFFFF"/>
              </a:solidFill>
            </a:endParaRPr>
          </a:p>
          <a:p>
            <a:pPr indent="0" lvl="0" marL="0" rtl="0" algn="l">
              <a:lnSpc>
                <a:spcPct val="115000"/>
              </a:lnSpc>
              <a:spcBef>
                <a:spcPts val="1600"/>
              </a:spcBef>
              <a:spcAft>
                <a:spcPts val="0"/>
              </a:spcAft>
              <a:buNone/>
            </a:pPr>
            <a:r>
              <a:t/>
            </a:r>
            <a:endParaRPr sz="1100">
              <a:solidFill>
                <a:srgbClr val="FFFFFF"/>
              </a:solidFill>
            </a:endParaRPr>
          </a:p>
          <a:p>
            <a:pPr indent="0" lvl="0" marL="0" rtl="0" algn="l">
              <a:lnSpc>
                <a:spcPct val="115000"/>
              </a:lnSpc>
              <a:spcBef>
                <a:spcPts val="1600"/>
              </a:spcBef>
              <a:spcAft>
                <a:spcPts val="1600"/>
              </a:spcAft>
              <a:buNone/>
            </a:pPr>
            <a:r>
              <a:t/>
            </a:r>
            <a:endParaRPr sz="1200">
              <a:solidFill>
                <a:srgbClr val="FFFFFF"/>
              </a:solidFill>
            </a:endParaRPr>
          </a:p>
        </p:txBody>
      </p:sp>
      <p:sp>
        <p:nvSpPr>
          <p:cNvPr id="532" name="Google Shape;532;p63"/>
          <p:cNvSpPr txBox="1"/>
          <p:nvPr>
            <p:ph idx="4294967295" type="body"/>
          </p:nvPr>
        </p:nvSpPr>
        <p:spPr>
          <a:xfrm>
            <a:off x="729450" y="4008065"/>
            <a:ext cx="7010100" cy="44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3C78D8"/>
                </a:solidFill>
              </a:rPr>
              <a:t>Google Annual Report 2009</a:t>
            </a:r>
            <a:endParaRPr sz="1100">
              <a:solidFill>
                <a:srgbClr val="3C78D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a:t>
            </a:r>
            <a:endParaRPr/>
          </a:p>
        </p:txBody>
      </p:sp>
      <p:sp>
        <p:nvSpPr>
          <p:cNvPr id="315" name="Google Shape;315;p37"/>
          <p:cNvSpPr/>
          <p:nvPr/>
        </p:nvSpPr>
        <p:spPr>
          <a:xfrm>
            <a:off x="860390" y="19531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16" name="Google Shape;316;p37"/>
          <p:cNvSpPr txBox="1"/>
          <p:nvPr>
            <p:ph idx="1" type="body"/>
          </p:nvPr>
        </p:nvSpPr>
        <p:spPr>
          <a:xfrm>
            <a:off x="1307291" y="19531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Usability</a:t>
            </a:r>
            <a:br>
              <a:rPr b="1" lang="en-GB" sz="1100"/>
            </a:br>
            <a:r>
              <a:rPr lang="en-GB" sz="1100"/>
              <a:t>It refers to how easily a user interacts with a website/product to complete a task.</a:t>
            </a:r>
            <a:endParaRPr sz="1100"/>
          </a:p>
        </p:txBody>
      </p:sp>
      <p:sp>
        <p:nvSpPr>
          <p:cNvPr id="317" name="Google Shape;317;p37"/>
          <p:cNvSpPr/>
          <p:nvPr/>
        </p:nvSpPr>
        <p:spPr>
          <a:xfrm>
            <a:off x="5090790" y="19531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18" name="Google Shape;318;p37"/>
          <p:cNvSpPr txBox="1"/>
          <p:nvPr>
            <p:ph idx="1" type="body"/>
          </p:nvPr>
        </p:nvSpPr>
        <p:spPr>
          <a:xfrm>
            <a:off x="5537691" y="19531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Accessibility</a:t>
            </a:r>
            <a:br>
              <a:rPr b="1" lang="en-GB" sz="1100"/>
            </a:br>
            <a:r>
              <a:rPr lang="en-GB" sz="1100"/>
              <a:t>How easy is it find  the information or the content that we are presenting to users.</a:t>
            </a:r>
            <a:endParaRPr sz="1100"/>
          </a:p>
        </p:txBody>
      </p:sp>
      <p:sp>
        <p:nvSpPr>
          <p:cNvPr id="319" name="Google Shape;319;p37"/>
          <p:cNvSpPr/>
          <p:nvPr/>
        </p:nvSpPr>
        <p:spPr>
          <a:xfrm>
            <a:off x="5090809" y="33580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20" name="Google Shape;320;p37"/>
          <p:cNvSpPr txBox="1"/>
          <p:nvPr>
            <p:ph idx="1" type="body"/>
          </p:nvPr>
        </p:nvSpPr>
        <p:spPr>
          <a:xfrm>
            <a:off x="5536112" y="32501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Desirability</a:t>
            </a:r>
            <a:br>
              <a:rPr b="1" lang="en-GB" sz="1100"/>
            </a:br>
            <a:r>
              <a:rPr lang="en-GB" sz="1100"/>
              <a:t>Provides user with an enjoyable experience as they’re doing so.</a:t>
            </a:r>
            <a:endParaRPr sz="1100"/>
          </a:p>
        </p:txBody>
      </p:sp>
      <p:pic>
        <p:nvPicPr>
          <p:cNvPr id="321" name="Google Shape;321;p37"/>
          <p:cNvPicPr preferRelativeResize="0"/>
          <p:nvPr/>
        </p:nvPicPr>
        <p:blipFill rotWithShape="1">
          <a:blip r:embed="rId3">
            <a:alphaModFix/>
          </a:blip>
          <a:srcRect b="0" l="0" r="48773" t="0"/>
          <a:stretch/>
        </p:blipFill>
        <p:spPr>
          <a:xfrm>
            <a:off x="860399" y="3004900"/>
            <a:ext cx="2032825" cy="1958375"/>
          </a:xfrm>
          <a:prstGeom prst="rect">
            <a:avLst/>
          </a:prstGeom>
          <a:noFill/>
          <a:ln>
            <a:noFill/>
          </a:ln>
        </p:spPr>
      </p:pic>
      <p:sp>
        <p:nvSpPr>
          <p:cNvPr id="322" name="Google Shape;322;p37"/>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User Experience Design?</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id="537" name="Google Shape;537;p64"/>
          <p:cNvPicPr preferRelativeResize="0"/>
          <p:nvPr/>
        </p:nvPicPr>
        <p:blipFill rotWithShape="1">
          <a:blip r:embed="rId3">
            <a:alphaModFix/>
          </a:blip>
          <a:srcRect b="9999" l="0" r="0" t="0"/>
          <a:stretch/>
        </p:blipFill>
        <p:spPr>
          <a:xfrm>
            <a:off x="0" y="0"/>
            <a:ext cx="9144000" cy="5143500"/>
          </a:xfrm>
          <a:prstGeom prst="rect">
            <a:avLst/>
          </a:prstGeom>
          <a:noFill/>
          <a:ln>
            <a:noFill/>
          </a:ln>
        </p:spPr>
      </p:pic>
      <p:sp>
        <p:nvSpPr>
          <p:cNvPr id="538" name="Google Shape;538;p64"/>
          <p:cNvSpPr txBox="1"/>
          <p:nvPr>
            <p:ph type="title"/>
          </p:nvPr>
        </p:nvSpPr>
        <p:spPr>
          <a:xfrm>
            <a:off x="2921550" y="244550"/>
            <a:ext cx="33009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highlight>
                  <a:srgbClr val="249888"/>
                </a:highlight>
              </a:rPr>
              <a:t>UX</a:t>
            </a:r>
            <a:endParaRPr sz="1800">
              <a:highlight>
                <a:srgbClr val="249888"/>
              </a:highlight>
            </a:endParaRPr>
          </a:p>
          <a:p>
            <a:pPr indent="0" lvl="0" marL="0" rtl="0" algn="ctr">
              <a:spcBef>
                <a:spcPts val="0"/>
              </a:spcBef>
              <a:spcAft>
                <a:spcPts val="0"/>
              </a:spcAft>
              <a:buNone/>
            </a:pPr>
            <a:r>
              <a:rPr lang="en-GB" sz="1800">
                <a:highlight>
                  <a:srgbClr val="249888"/>
                </a:highlight>
              </a:rPr>
              <a:t>Design Process</a:t>
            </a:r>
            <a:endParaRPr sz="1800">
              <a:highlight>
                <a:srgbClr val="249888"/>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5"/>
          <p:cNvSpPr txBox="1"/>
          <p:nvPr>
            <p:ph type="title"/>
          </p:nvPr>
        </p:nvSpPr>
        <p:spPr>
          <a:xfrm>
            <a:off x="721225" y="14541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UX Process</a:t>
            </a:r>
            <a:endParaRPr/>
          </a:p>
        </p:txBody>
      </p:sp>
      <p:sp>
        <p:nvSpPr>
          <p:cNvPr id="544" name="Google Shape;544;p65"/>
          <p:cNvSpPr txBox="1"/>
          <p:nvPr>
            <p:ph idx="1" type="body"/>
          </p:nvPr>
        </p:nvSpPr>
        <p:spPr>
          <a:xfrm>
            <a:off x="721225" y="2085075"/>
            <a:ext cx="3850800" cy="2372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303030"/>
                </a:solidFill>
              </a:rPr>
              <a:t>As we all know now what are the components of UX. Now we are here </a:t>
            </a:r>
            <a:r>
              <a:rPr lang="en-GB" sz="1200">
                <a:solidFill>
                  <a:srgbClr val="333333"/>
                </a:solidFill>
                <a:highlight>
                  <a:srgbClr val="FFFFFF"/>
                </a:highlight>
              </a:rPr>
              <a:t>to give you a taste of the UX methods used by UX designers when working on designing or redesigning a product, as well as show you the order in which specific UX steps should be taken. This process may differ slightly org to org or based on project length and type. But this process will help you a lot to get all UX components active and effective.</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pic>
        <p:nvPicPr>
          <p:cNvPr id="545" name="Google Shape;545;p65"/>
          <p:cNvPicPr preferRelativeResize="0"/>
          <p:nvPr/>
        </p:nvPicPr>
        <p:blipFill>
          <a:blip r:embed="rId3">
            <a:alphaModFix/>
          </a:blip>
          <a:stretch>
            <a:fillRect/>
          </a:stretch>
        </p:blipFill>
        <p:spPr>
          <a:xfrm>
            <a:off x="4965600" y="2366600"/>
            <a:ext cx="3704400" cy="1431250"/>
          </a:xfrm>
          <a:prstGeom prst="rect">
            <a:avLst/>
          </a:prstGeom>
          <a:noFill/>
          <a:ln>
            <a:noFill/>
          </a:ln>
        </p:spPr>
      </p:pic>
      <p:sp>
        <p:nvSpPr>
          <p:cNvPr id="546" name="Google Shape;546;p65"/>
          <p:cNvSpPr txBox="1"/>
          <p:nvPr/>
        </p:nvSpPr>
        <p:spPr>
          <a:xfrm>
            <a:off x="5354100" y="3684725"/>
            <a:ext cx="29274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00">
                <a:solidFill>
                  <a:srgbClr val="CCCCCC"/>
                </a:solidFill>
                <a:latin typeface="Lato"/>
                <a:ea typeface="Lato"/>
                <a:cs typeface="Lato"/>
                <a:sym typeface="Lato"/>
              </a:rPr>
              <a:t>Courtesy: Adobe Blog</a:t>
            </a:r>
            <a:endParaRPr sz="700">
              <a:solidFill>
                <a:srgbClr val="CCCCCC"/>
              </a:solidFill>
              <a:latin typeface="Lato"/>
              <a:ea typeface="Lato"/>
              <a:cs typeface="Lato"/>
              <a:sym typeface="Lato"/>
            </a:endParaRPr>
          </a:p>
        </p:txBody>
      </p:sp>
      <p:pic>
        <p:nvPicPr>
          <p:cNvPr id="547" name="Google Shape;547;p65"/>
          <p:cNvPicPr preferRelativeResize="0"/>
          <p:nvPr/>
        </p:nvPicPr>
        <p:blipFill>
          <a:blip r:embed="rId4">
            <a:alphaModFix/>
          </a:blip>
          <a:stretch>
            <a:fillRect/>
          </a:stretch>
        </p:blipFill>
        <p:spPr>
          <a:xfrm>
            <a:off x="4513275" y="1535375"/>
            <a:ext cx="4523499" cy="3093699"/>
          </a:xfrm>
          <a:prstGeom prst="rect">
            <a:avLst/>
          </a:prstGeom>
          <a:noFill/>
          <a:ln>
            <a:noFill/>
          </a:ln>
        </p:spPr>
      </p:pic>
      <p:sp>
        <p:nvSpPr>
          <p:cNvPr id="548" name="Google Shape;548;p65"/>
          <p:cNvSpPr txBox="1"/>
          <p:nvPr/>
        </p:nvSpPr>
        <p:spPr>
          <a:xfrm>
            <a:off x="5657225" y="4548649"/>
            <a:ext cx="22356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latin typeface="Lato"/>
                <a:ea typeface="Lato"/>
                <a:cs typeface="Lato"/>
                <a:sym typeface="Lato"/>
              </a:rPr>
              <a:t>Source</a:t>
            </a:r>
            <a:r>
              <a:rPr lang="en-GB" sz="800">
                <a:latin typeface="Lato"/>
                <a:ea typeface="Lato"/>
                <a:cs typeface="Lato"/>
                <a:sym typeface="Lato"/>
              </a:rPr>
              <a:t>: </a:t>
            </a:r>
            <a:r>
              <a:rPr lang="en-GB" sz="800" u="sng">
                <a:solidFill>
                  <a:schemeClr val="hlink"/>
                </a:solidFill>
                <a:latin typeface="Lato"/>
                <a:ea typeface="Lato"/>
                <a:cs typeface="Lato"/>
                <a:sym typeface="Lato"/>
                <a:hlinkClick r:id="rId5"/>
              </a:rPr>
              <a:t>Medium</a:t>
            </a:r>
            <a:endParaRPr sz="800">
              <a:solidFill>
                <a:schemeClr val="accent5"/>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66"/>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RESEARCH</a:t>
            </a:r>
            <a:endParaRPr sz="800"/>
          </a:p>
        </p:txBody>
      </p:sp>
      <p:sp>
        <p:nvSpPr>
          <p:cNvPr id="554" name="Google Shape;554;p66"/>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Meet the users</a:t>
            </a:r>
            <a:endParaRPr/>
          </a:p>
        </p:txBody>
      </p:sp>
      <p:sp>
        <p:nvSpPr>
          <p:cNvPr id="555" name="Google Shape;555;p66"/>
          <p:cNvSpPr txBox="1"/>
          <p:nvPr>
            <p:ph idx="1" type="body"/>
          </p:nvPr>
        </p:nvSpPr>
        <p:spPr>
          <a:xfrm>
            <a:off x="721225" y="2288374"/>
            <a:ext cx="3300900" cy="15033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t>User demographics</a:t>
            </a:r>
            <a:endParaRPr sz="1100"/>
          </a:p>
          <a:p>
            <a:pPr indent="-298450" lvl="0" marL="457200" rtl="0" algn="l">
              <a:lnSpc>
                <a:spcPct val="200000"/>
              </a:lnSpc>
              <a:spcBef>
                <a:spcPts val="0"/>
              </a:spcBef>
              <a:spcAft>
                <a:spcPts val="0"/>
              </a:spcAft>
              <a:buSzPts val="1100"/>
              <a:buChar char="●"/>
            </a:pPr>
            <a:r>
              <a:rPr lang="en-GB" sz="1100"/>
              <a:t>Define user goals</a:t>
            </a:r>
            <a:endParaRPr sz="1100"/>
          </a:p>
          <a:p>
            <a:pPr indent="-298450" lvl="0" marL="457200" rtl="0" algn="l">
              <a:lnSpc>
                <a:spcPct val="200000"/>
              </a:lnSpc>
              <a:spcBef>
                <a:spcPts val="0"/>
              </a:spcBef>
              <a:spcAft>
                <a:spcPts val="0"/>
              </a:spcAft>
              <a:buSzPts val="1100"/>
              <a:buChar char="●"/>
            </a:pPr>
            <a:r>
              <a:rPr lang="en-GB" sz="1100"/>
              <a:t>Define user challenges</a:t>
            </a:r>
            <a:endParaRPr sz="1100"/>
          </a:p>
          <a:p>
            <a:pPr indent="-298450" lvl="0" marL="457200" rtl="0" algn="l">
              <a:lnSpc>
                <a:spcPct val="200000"/>
              </a:lnSpc>
              <a:spcBef>
                <a:spcPts val="0"/>
              </a:spcBef>
              <a:spcAft>
                <a:spcPts val="0"/>
              </a:spcAft>
              <a:buSzPts val="1100"/>
              <a:buChar char="●"/>
            </a:pPr>
            <a:r>
              <a:rPr lang="en-GB" sz="1100"/>
              <a:t>Define metrics &amp; form hypothesis</a:t>
            </a:r>
            <a:endParaRPr sz="1100"/>
          </a:p>
          <a:p>
            <a:pPr indent="0" lvl="0" marL="457200" rtl="0" algn="l">
              <a:lnSpc>
                <a:spcPct val="200000"/>
              </a:lnSpc>
              <a:spcBef>
                <a:spcPts val="0"/>
              </a:spcBef>
              <a:spcAft>
                <a:spcPts val="0"/>
              </a:spcAft>
              <a:buNone/>
            </a:pPr>
            <a:r>
              <a:t/>
            </a:r>
            <a:endParaRPr sz="1100"/>
          </a:p>
        </p:txBody>
      </p:sp>
      <p:pic>
        <p:nvPicPr>
          <p:cNvPr descr="offset_comp_457517_edited2.jpg" id="556" name="Google Shape;556;p66"/>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pic>
        <p:nvPicPr>
          <p:cNvPr id="557" name="Google Shape;557;p66"/>
          <p:cNvPicPr preferRelativeResize="0"/>
          <p:nvPr/>
        </p:nvPicPr>
        <p:blipFill rotWithShape="1">
          <a:blip r:embed="rId4">
            <a:alphaModFix/>
          </a:blip>
          <a:srcRect b="0" l="18320" r="0" t="0"/>
          <a:stretch/>
        </p:blipFill>
        <p:spPr>
          <a:xfrm>
            <a:off x="5146750" y="1184600"/>
            <a:ext cx="3997251" cy="3262600"/>
          </a:xfrm>
          <a:prstGeom prst="rect">
            <a:avLst/>
          </a:prstGeom>
          <a:noFill/>
          <a:ln>
            <a:noFill/>
          </a:ln>
        </p:spPr>
      </p:pic>
      <p:pic>
        <p:nvPicPr>
          <p:cNvPr id="558" name="Google Shape;558;p66"/>
          <p:cNvPicPr preferRelativeResize="0"/>
          <p:nvPr/>
        </p:nvPicPr>
        <p:blipFill rotWithShape="1">
          <a:blip r:embed="rId5">
            <a:alphaModFix/>
          </a:blip>
          <a:srcRect b="0" l="13340" r="14862" t="0"/>
          <a:stretch/>
        </p:blipFill>
        <p:spPr>
          <a:xfrm>
            <a:off x="5146750" y="1184600"/>
            <a:ext cx="3997249" cy="3262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67"/>
          <p:cNvSpPr txBox="1"/>
          <p:nvPr>
            <p:ph idx="1" type="body"/>
          </p:nvPr>
        </p:nvSpPr>
        <p:spPr>
          <a:xfrm>
            <a:off x="721225" y="2288374"/>
            <a:ext cx="3300900" cy="14625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t>User personas</a:t>
            </a:r>
            <a:endParaRPr sz="1100"/>
          </a:p>
          <a:p>
            <a:pPr indent="-298450" lvl="0" marL="457200" rtl="0" algn="l">
              <a:lnSpc>
                <a:spcPct val="200000"/>
              </a:lnSpc>
              <a:spcBef>
                <a:spcPts val="0"/>
              </a:spcBef>
              <a:spcAft>
                <a:spcPts val="0"/>
              </a:spcAft>
              <a:buSzPts val="1100"/>
              <a:buChar char="●"/>
            </a:pPr>
            <a:r>
              <a:rPr lang="en-GB" sz="1100"/>
              <a:t>User scenarios</a:t>
            </a:r>
            <a:endParaRPr sz="1100"/>
          </a:p>
          <a:p>
            <a:pPr indent="-298450" lvl="0" marL="457200" rtl="0" algn="l">
              <a:lnSpc>
                <a:spcPct val="200000"/>
              </a:lnSpc>
              <a:spcBef>
                <a:spcPts val="0"/>
              </a:spcBef>
              <a:spcAft>
                <a:spcPts val="0"/>
              </a:spcAft>
              <a:buSzPts val="1100"/>
              <a:buChar char="●"/>
            </a:pPr>
            <a:r>
              <a:rPr lang="en-GB" sz="1100"/>
              <a:t>User testing</a:t>
            </a:r>
            <a:endParaRPr sz="1100"/>
          </a:p>
          <a:p>
            <a:pPr indent="-298450" lvl="0" marL="457200" rtl="0" algn="l">
              <a:lnSpc>
                <a:spcPct val="200000"/>
              </a:lnSpc>
              <a:spcBef>
                <a:spcPts val="0"/>
              </a:spcBef>
              <a:spcAft>
                <a:spcPts val="0"/>
              </a:spcAft>
              <a:buSzPts val="1100"/>
              <a:buChar char="●"/>
            </a:pPr>
            <a:r>
              <a:rPr lang="en-GB" sz="1100"/>
              <a:t>User experience map</a:t>
            </a:r>
            <a:endParaRPr sz="1100"/>
          </a:p>
        </p:txBody>
      </p:sp>
      <p:sp>
        <p:nvSpPr>
          <p:cNvPr id="564" name="Google Shape;564;p67"/>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EMPATHISE</a:t>
            </a:r>
            <a:endParaRPr sz="800"/>
          </a:p>
        </p:txBody>
      </p:sp>
      <p:sp>
        <p:nvSpPr>
          <p:cNvPr id="565" name="Google Shape;565;p67"/>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 the users</a:t>
            </a:r>
            <a:endParaRPr/>
          </a:p>
        </p:txBody>
      </p:sp>
      <p:pic>
        <p:nvPicPr>
          <p:cNvPr descr="offset_comp_457517_edited2.jpg" id="566" name="Google Shape;566;p67"/>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pic>
        <p:nvPicPr>
          <p:cNvPr id="567" name="Google Shape;567;p67"/>
          <p:cNvPicPr preferRelativeResize="0"/>
          <p:nvPr/>
        </p:nvPicPr>
        <p:blipFill rotWithShape="1">
          <a:blip r:embed="rId4">
            <a:alphaModFix/>
          </a:blip>
          <a:srcRect b="0" l="5319" r="30355" t="0"/>
          <a:stretch/>
        </p:blipFill>
        <p:spPr>
          <a:xfrm>
            <a:off x="5146750" y="1184600"/>
            <a:ext cx="3997251" cy="3262600"/>
          </a:xfrm>
          <a:prstGeom prst="rect">
            <a:avLst/>
          </a:prstGeom>
          <a:noFill/>
          <a:ln>
            <a:noFill/>
          </a:ln>
        </p:spPr>
      </p:pic>
      <p:pic>
        <p:nvPicPr>
          <p:cNvPr id="568" name="Google Shape;568;p67"/>
          <p:cNvPicPr preferRelativeResize="0"/>
          <p:nvPr/>
        </p:nvPicPr>
        <p:blipFill rotWithShape="1">
          <a:blip r:embed="rId5">
            <a:alphaModFix/>
          </a:blip>
          <a:srcRect b="0" l="0" r="31389" t="0"/>
          <a:stretch/>
        </p:blipFill>
        <p:spPr>
          <a:xfrm>
            <a:off x="5146750" y="1184600"/>
            <a:ext cx="3997250" cy="3262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68"/>
          <p:cNvSpPr txBox="1"/>
          <p:nvPr>
            <p:ph idx="1" type="body"/>
          </p:nvPr>
        </p:nvSpPr>
        <p:spPr>
          <a:xfrm>
            <a:off x="721225" y="2288374"/>
            <a:ext cx="3300900" cy="14676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t>Wireframes</a:t>
            </a:r>
            <a:endParaRPr sz="1100"/>
          </a:p>
          <a:p>
            <a:pPr indent="-298450" lvl="0" marL="457200" rtl="0" algn="l">
              <a:lnSpc>
                <a:spcPct val="200000"/>
              </a:lnSpc>
              <a:spcBef>
                <a:spcPts val="0"/>
              </a:spcBef>
              <a:spcAft>
                <a:spcPts val="0"/>
              </a:spcAft>
              <a:buSzPts val="1100"/>
              <a:buChar char="●"/>
            </a:pPr>
            <a:r>
              <a:rPr lang="en-GB" sz="1100"/>
              <a:t>Moodboard</a:t>
            </a:r>
            <a:endParaRPr sz="1100"/>
          </a:p>
          <a:p>
            <a:pPr indent="-298450" lvl="0" marL="457200" rtl="0" algn="l">
              <a:lnSpc>
                <a:spcPct val="200000"/>
              </a:lnSpc>
              <a:spcBef>
                <a:spcPts val="0"/>
              </a:spcBef>
              <a:spcAft>
                <a:spcPts val="0"/>
              </a:spcAft>
              <a:buSzPts val="1100"/>
              <a:buChar char="●"/>
            </a:pPr>
            <a:r>
              <a:rPr lang="en-GB" sz="1100"/>
              <a:t>Mock-ups</a:t>
            </a:r>
            <a:endParaRPr sz="1100"/>
          </a:p>
          <a:p>
            <a:pPr indent="-298450" lvl="0" marL="457200" rtl="0" algn="l">
              <a:lnSpc>
                <a:spcPct val="200000"/>
              </a:lnSpc>
              <a:spcBef>
                <a:spcPts val="0"/>
              </a:spcBef>
              <a:spcAft>
                <a:spcPts val="0"/>
              </a:spcAft>
              <a:buSzPts val="1100"/>
              <a:buChar char="●"/>
            </a:pPr>
            <a:r>
              <a:rPr lang="en-GB" sz="1100"/>
              <a:t>Style guide</a:t>
            </a:r>
            <a:endParaRPr sz="1100"/>
          </a:p>
        </p:txBody>
      </p:sp>
      <p:sp>
        <p:nvSpPr>
          <p:cNvPr id="574" name="Google Shape;574;p68"/>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CREATE</a:t>
            </a:r>
            <a:endParaRPr sz="800"/>
          </a:p>
        </p:txBody>
      </p:sp>
      <p:sp>
        <p:nvSpPr>
          <p:cNvPr id="575" name="Google Shape;575;p68"/>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Make it Simple</a:t>
            </a:r>
            <a:endParaRPr/>
          </a:p>
        </p:txBody>
      </p:sp>
      <p:pic>
        <p:nvPicPr>
          <p:cNvPr descr="offset_comp_457517_edited2.jpg" id="576" name="Google Shape;576;p68"/>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pic>
        <p:nvPicPr>
          <p:cNvPr id="577" name="Google Shape;577;p68"/>
          <p:cNvPicPr preferRelativeResize="0"/>
          <p:nvPr/>
        </p:nvPicPr>
        <p:blipFill>
          <a:blip r:embed="rId4">
            <a:alphaModFix/>
          </a:blip>
          <a:stretch>
            <a:fillRect/>
          </a:stretch>
        </p:blipFill>
        <p:spPr>
          <a:xfrm>
            <a:off x="4588878" y="1184600"/>
            <a:ext cx="4555122" cy="3262600"/>
          </a:xfrm>
          <a:prstGeom prst="rect">
            <a:avLst/>
          </a:prstGeom>
          <a:noFill/>
          <a:ln>
            <a:noFill/>
          </a:ln>
        </p:spPr>
      </p:pic>
      <p:sp>
        <p:nvSpPr>
          <p:cNvPr id="578" name="Google Shape;578;p68"/>
          <p:cNvSpPr txBox="1"/>
          <p:nvPr/>
        </p:nvSpPr>
        <p:spPr>
          <a:xfrm>
            <a:off x="5657225" y="4548649"/>
            <a:ext cx="22356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latin typeface="Lato"/>
                <a:ea typeface="Lato"/>
                <a:cs typeface="Lato"/>
                <a:sym typeface="Lato"/>
              </a:rPr>
              <a:t>Source</a:t>
            </a:r>
            <a:r>
              <a:rPr lang="en-GB" sz="800">
                <a:latin typeface="Lato"/>
                <a:ea typeface="Lato"/>
                <a:cs typeface="Lato"/>
                <a:sym typeface="Lato"/>
              </a:rPr>
              <a:t>: </a:t>
            </a:r>
            <a:r>
              <a:rPr lang="en-GB" sz="800" u="sng">
                <a:solidFill>
                  <a:schemeClr val="hlink"/>
                </a:solidFill>
                <a:latin typeface="Lato"/>
                <a:ea typeface="Lato"/>
                <a:cs typeface="Lato"/>
                <a:sym typeface="Lato"/>
                <a:hlinkClick r:id="rId5"/>
              </a:rPr>
              <a:t>Medium</a:t>
            </a:r>
            <a:endParaRPr sz="800">
              <a:solidFill>
                <a:schemeClr val="accent5"/>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69"/>
          <p:cNvSpPr txBox="1"/>
          <p:nvPr>
            <p:ph idx="1" type="body"/>
          </p:nvPr>
        </p:nvSpPr>
        <p:spPr>
          <a:xfrm>
            <a:off x="721225" y="2288374"/>
            <a:ext cx="3300900" cy="14625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t>Usability tests</a:t>
            </a:r>
            <a:endParaRPr sz="1100"/>
          </a:p>
          <a:p>
            <a:pPr indent="-298450" lvl="0" marL="457200" rtl="0" algn="l">
              <a:lnSpc>
                <a:spcPct val="200000"/>
              </a:lnSpc>
              <a:spcBef>
                <a:spcPts val="0"/>
              </a:spcBef>
              <a:spcAft>
                <a:spcPts val="0"/>
              </a:spcAft>
              <a:buSzPts val="1100"/>
              <a:buChar char="●"/>
            </a:pPr>
            <a:r>
              <a:rPr lang="en-GB" sz="1100"/>
              <a:t>Review metrics</a:t>
            </a:r>
            <a:endParaRPr sz="1100"/>
          </a:p>
          <a:p>
            <a:pPr indent="-298450" lvl="0" marL="457200" rtl="0" algn="l">
              <a:lnSpc>
                <a:spcPct val="200000"/>
              </a:lnSpc>
              <a:spcBef>
                <a:spcPts val="0"/>
              </a:spcBef>
              <a:spcAft>
                <a:spcPts val="0"/>
              </a:spcAft>
              <a:buSzPts val="1100"/>
              <a:buChar char="●"/>
            </a:pPr>
            <a:r>
              <a:rPr lang="en-GB" sz="1100"/>
              <a:t>Track usage</a:t>
            </a:r>
            <a:endParaRPr sz="1100"/>
          </a:p>
          <a:p>
            <a:pPr indent="-298450" lvl="0" marL="457200" rtl="0" algn="l">
              <a:lnSpc>
                <a:spcPct val="200000"/>
              </a:lnSpc>
              <a:spcBef>
                <a:spcPts val="0"/>
              </a:spcBef>
              <a:spcAft>
                <a:spcPts val="0"/>
              </a:spcAft>
              <a:buSzPts val="1100"/>
              <a:buChar char="●"/>
            </a:pPr>
            <a:r>
              <a:rPr lang="en-GB" sz="1100"/>
              <a:t>Inform next iteration</a:t>
            </a:r>
            <a:endParaRPr sz="1100"/>
          </a:p>
        </p:txBody>
      </p:sp>
      <p:sp>
        <p:nvSpPr>
          <p:cNvPr id="584" name="Google Shape;584;p69"/>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TEST</a:t>
            </a:r>
            <a:endParaRPr sz="800"/>
          </a:p>
        </p:txBody>
      </p:sp>
      <p:sp>
        <p:nvSpPr>
          <p:cNvPr id="585" name="Google Shape;585;p69"/>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don’t lie</a:t>
            </a:r>
            <a:endParaRPr/>
          </a:p>
        </p:txBody>
      </p:sp>
      <p:pic>
        <p:nvPicPr>
          <p:cNvPr descr="offset_comp_457517_edited2.jpg" id="586" name="Google Shape;586;p69"/>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pic>
        <p:nvPicPr>
          <p:cNvPr id="587" name="Google Shape;587;p69"/>
          <p:cNvPicPr preferRelativeResize="0"/>
          <p:nvPr/>
        </p:nvPicPr>
        <p:blipFill rotWithShape="1">
          <a:blip r:embed="rId4">
            <a:alphaModFix/>
          </a:blip>
          <a:srcRect b="10474" l="15345" r="7464" t="0"/>
          <a:stretch/>
        </p:blipFill>
        <p:spPr>
          <a:xfrm>
            <a:off x="5146750" y="1184600"/>
            <a:ext cx="3997250" cy="3262600"/>
          </a:xfrm>
          <a:prstGeom prst="rect">
            <a:avLst/>
          </a:prstGeom>
          <a:noFill/>
          <a:ln>
            <a:noFill/>
          </a:ln>
        </p:spPr>
      </p:pic>
      <p:pic>
        <p:nvPicPr>
          <p:cNvPr id="588" name="Google Shape;588;p69"/>
          <p:cNvPicPr preferRelativeResize="0"/>
          <p:nvPr/>
        </p:nvPicPr>
        <p:blipFill rotWithShape="1">
          <a:blip r:embed="rId5">
            <a:alphaModFix/>
          </a:blip>
          <a:srcRect b="4516" l="0" r="0" t="0"/>
          <a:stretch/>
        </p:blipFill>
        <p:spPr>
          <a:xfrm>
            <a:off x="5146750" y="1184600"/>
            <a:ext cx="3997250" cy="32626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0"/>
          <p:cNvSpPr txBox="1"/>
          <p:nvPr>
            <p:ph idx="1" type="body"/>
          </p:nvPr>
        </p:nvSpPr>
        <p:spPr>
          <a:xfrm>
            <a:off x="721225" y="2288374"/>
            <a:ext cx="3300900" cy="14625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t>Send iteration design to developers</a:t>
            </a:r>
            <a:endParaRPr sz="1100"/>
          </a:p>
          <a:p>
            <a:pPr indent="-298450" lvl="0" marL="457200" rtl="0" algn="l">
              <a:lnSpc>
                <a:spcPct val="200000"/>
              </a:lnSpc>
              <a:spcBef>
                <a:spcPts val="0"/>
              </a:spcBef>
              <a:spcAft>
                <a:spcPts val="0"/>
              </a:spcAft>
              <a:buSzPts val="1100"/>
              <a:buChar char="●"/>
            </a:pPr>
            <a:r>
              <a:rPr lang="en-GB" sz="1100"/>
              <a:t>Move to next iteration</a:t>
            </a:r>
            <a:endParaRPr sz="1100"/>
          </a:p>
          <a:p>
            <a:pPr indent="-298450" lvl="0" marL="457200" rtl="0" algn="l">
              <a:lnSpc>
                <a:spcPct val="200000"/>
              </a:lnSpc>
              <a:spcBef>
                <a:spcPts val="0"/>
              </a:spcBef>
              <a:spcAft>
                <a:spcPts val="0"/>
              </a:spcAft>
              <a:buSzPts val="1100"/>
              <a:buChar char="●"/>
            </a:pPr>
            <a:r>
              <a:rPr lang="en-GB" sz="1100"/>
              <a:t>Track progress</a:t>
            </a:r>
            <a:endParaRPr sz="1100"/>
          </a:p>
          <a:p>
            <a:pPr indent="-298450" lvl="0" marL="457200" rtl="0" algn="l">
              <a:lnSpc>
                <a:spcPct val="200000"/>
              </a:lnSpc>
              <a:spcBef>
                <a:spcPts val="0"/>
              </a:spcBef>
              <a:spcAft>
                <a:spcPts val="0"/>
              </a:spcAft>
              <a:buSzPts val="1100"/>
              <a:buChar char="●"/>
            </a:pPr>
            <a:r>
              <a:rPr lang="en-GB" sz="1100"/>
              <a:t>Answering questions</a:t>
            </a:r>
            <a:endParaRPr sz="1100"/>
          </a:p>
        </p:txBody>
      </p:sp>
      <p:sp>
        <p:nvSpPr>
          <p:cNvPr id="594" name="Google Shape;594;p70"/>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DEVELOP</a:t>
            </a:r>
            <a:endParaRPr sz="800"/>
          </a:p>
        </p:txBody>
      </p:sp>
      <p:sp>
        <p:nvSpPr>
          <p:cNvPr id="595" name="Google Shape;595;p70"/>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Develop UX</a:t>
            </a:r>
            <a:endParaRPr/>
          </a:p>
        </p:txBody>
      </p:sp>
      <p:pic>
        <p:nvPicPr>
          <p:cNvPr descr="offset_comp_457517_edited2.jpg" id="596" name="Google Shape;596;p70"/>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pic>
        <p:nvPicPr>
          <p:cNvPr id="597" name="Google Shape;597;p70"/>
          <p:cNvPicPr preferRelativeResize="0"/>
          <p:nvPr/>
        </p:nvPicPr>
        <p:blipFill rotWithShape="1">
          <a:blip r:embed="rId4">
            <a:alphaModFix/>
          </a:blip>
          <a:srcRect b="5931" l="2446" r="7956" t="7600"/>
          <a:stretch/>
        </p:blipFill>
        <p:spPr>
          <a:xfrm>
            <a:off x="4482775" y="1184600"/>
            <a:ext cx="4661225" cy="3262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pic>
        <p:nvPicPr>
          <p:cNvPr id="602" name="Google Shape;602;p71"/>
          <p:cNvPicPr preferRelativeResize="0"/>
          <p:nvPr/>
        </p:nvPicPr>
        <p:blipFill rotWithShape="1">
          <a:blip r:embed="rId3">
            <a:alphaModFix/>
          </a:blip>
          <a:srcRect b="15618" l="0" r="0" t="0"/>
          <a:stretch/>
        </p:blipFill>
        <p:spPr>
          <a:xfrm>
            <a:off x="0" y="0"/>
            <a:ext cx="9143999" cy="5143501"/>
          </a:xfrm>
          <a:prstGeom prst="rect">
            <a:avLst/>
          </a:prstGeom>
          <a:noFill/>
          <a:ln>
            <a:noFill/>
          </a:ln>
        </p:spPr>
      </p:pic>
      <p:sp>
        <p:nvSpPr>
          <p:cNvPr id="603" name="Google Shape;603;p71"/>
          <p:cNvSpPr/>
          <p:nvPr/>
        </p:nvSpPr>
        <p:spPr>
          <a:xfrm>
            <a:off x="0" y="0"/>
            <a:ext cx="9144000" cy="1697400"/>
          </a:xfrm>
          <a:prstGeom prst="rect">
            <a:avLst/>
          </a:prstGeom>
          <a:gradFill>
            <a:gsLst>
              <a:gs pos="0">
                <a:srgbClr val="000000"/>
              </a:gs>
              <a:gs pos="100000">
                <a:srgbClr val="00000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1"/>
          <p:cNvSpPr txBox="1"/>
          <p:nvPr>
            <p:ph type="title"/>
          </p:nvPr>
        </p:nvSpPr>
        <p:spPr>
          <a:xfrm>
            <a:off x="2921550" y="244550"/>
            <a:ext cx="33009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highlight>
                  <a:srgbClr val="FFFF00"/>
                </a:highlight>
              </a:rPr>
              <a:t>Incorporating UX into Agile</a:t>
            </a:r>
            <a:endParaRPr sz="1800">
              <a:highlight>
                <a:srgbClr val="FFFF00"/>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2"/>
          <p:cNvSpPr txBox="1"/>
          <p:nvPr>
            <p:ph type="title"/>
          </p:nvPr>
        </p:nvSpPr>
        <p:spPr>
          <a:xfrm>
            <a:off x="721225" y="14541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Agile UX?</a:t>
            </a:r>
            <a:endParaRPr/>
          </a:p>
        </p:txBody>
      </p:sp>
      <p:sp>
        <p:nvSpPr>
          <p:cNvPr id="610" name="Google Shape;610;p72"/>
          <p:cNvSpPr txBox="1"/>
          <p:nvPr>
            <p:ph idx="1" type="body"/>
          </p:nvPr>
        </p:nvSpPr>
        <p:spPr>
          <a:xfrm>
            <a:off x="721225" y="2085075"/>
            <a:ext cx="3792000" cy="234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303030"/>
                </a:solidFill>
              </a:rPr>
              <a:t>Agile UX brings Agile software development together with the product and interaction design done by UX specialists. It embeds a UX expert on the Agile team and requires understanding and valuing the UX role. This means allotting time and budget for UX’s full process including research and testing.</a:t>
            </a:r>
            <a:endParaRPr sz="1200">
              <a:solidFill>
                <a:srgbClr val="303030"/>
              </a:solidFill>
            </a:endParaRPr>
          </a:p>
          <a:p>
            <a:pPr indent="0" lvl="0" marL="0" rtl="0" algn="l">
              <a:spcBef>
                <a:spcPts val="1900"/>
              </a:spcBef>
              <a:spcAft>
                <a:spcPts val="0"/>
              </a:spcAft>
              <a:buNone/>
            </a:pPr>
            <a:r>
              <a:t/>
            </a:r>
            <a:endParaRPr sz="1200"/>
          </a:p>
        </p:txBody>
      </p:sp>
      <p:pic>
        <p:nvPicPr>
          <p:cNvPr id="611" name="Google Shape;611;p72"/>
          <p:cNvPicPr preferRelativeResize="0"/>
          <p:nvPr/>
        </p:nvPicPr>
        <p:blipFill>
          <a:blip r:embed="rId3">
            <a:alphaModFix/>
          </a:blip>
          <a:stretch>
            <a:fillRect/>
          </a:stretch>
        </p:blipFill>
        <p:spPr>
          <a:xfrm>
            <a:off x="4572000" y="1829650"/>
            <a:ext cx="4325974" cy="2000763"/>
          </a:xfrm>
          <a:prstGeom prst="rect">
            <a:avLst/>
          </a:prstGeom>
          <a:noFill/>
          <a:ln>
            <a:noFill/>
          </a:ln>
        </p:spPr>
      </p:pic>
      <p:sp>
        <p:nvSpPr>
          <p:cNvPr id="612" name="Google Shape;612;p72"/>
          <p:cNvSpPr txBox="1"/>
          <p:nvPr/>
        </p:nvSpPr>
        <p:spPr>
          <a:xfrm>
            <a:off x="5657225" y="4020074"/>
            <a:ext cx="22356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latin typeface="Lato"/>
                <a:ea typeface="Lato"/>
                <a:cs typeface="Lato"/>
                <a:sym typeface="Lato"/>
              </a:rPr>
              <a:t>Source</a:t>
            </a:r>
            <a:r>
              <a:rPr lang="en-GB" sz="800">
                <a:latin typeface="Lato"/>
                <a:ea typeface="Lato"/>
                <a:cs typeface="Lato"/>
                <a:sym typeface="Lato"/>
              </a:rPr>
              <a:t>: </a:t>
            </a:r>
            <a:r>
              <a:rPr lang="en-GB" sz="800" u="sng">
                <a:solidFill>
                  <a:schemeClr val="hlink"/>
                </a:solidFill>
                <a:latin typeface="Lato"/>
                <a:ea typeface="Lato"/>
                <a:cs typeface="Lato"/>
                <a:sym typeface="Lato"/>
                <a:hlinkClick r:id="rId4"/>
              </a:rPr>
              <a:t>Justinmind</a:t>
            </a:r>
            <a:endParaRPr sz="800">
              <a:solidFill>
                <a:schemeClr val="accent5"/>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73"/>
          <p:cNvSpPr txBox="1"/>
          <p:nvPr>
            <p:ph type="title"/>
          </p:nvPr>
        </p:nvSpPr>
        <p:spPr>
          <a:xfrm>
            <a:off x="721225" y="14541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Agile UX Strategy</a:t>
            </a:r>
            <a:endParaRPr/>
          </a:p>
        </p:txBody>
      </p:sp>
      <p:pic>
        <p:nvPicPr>
          <p:cNvPr id="618" name="Google Shape;618;p73"/>
          <p:cNvPicPr preferRelativeResize="0"/>
          <p:nvPr/>
        </p:nvPicPr>
        <p:blipFill>
          <a:blip r:embed="rId3">
            <a:alphaModFix/>
          </a:blip>
          <a:stretch>
            <a:fillRect/>
          </a:stretch>
        </p:blipFill>
        <p:spPr>
          <a:xfrm>
            <a:off x="4482775" y="2221426"/>
            <a:ext cx="4137151" cy="1306475"/>
          </a:xfrm>
          <a:prstGeom prst="rect">
            <a:avLst/>
          </a:prstGeom>
          <a:noFill/>
          <a:ln>
            <a:noFill/>
          </a:ln>
        </p:spPr>
      </p:pic>
      <p:sp>
        <p:nvSpPr>
          <p:cNvPr id="619" name="Google Shape;619;p73"/>
          <p:cNvSpPr txBox="1"/>
          <p:nvPr>
            <p:ph idx="1" type="body"/>
          </p:nvPr>
        </p:nvSpPr>
        <p:spPr>
          <a:xfrm>
            <a:off x="721225" y="2288375"/>
            <a:ext cx="3670200" cy="10683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t>Design Sprint stays ahead of dev </a:t>
            </a:r>
            <a:r>
              <a:rPr lang="en-GB" sz="1100"/>
              <a:t>sprint</a:t>
            </a:r>
            <a:endParaRPr sz="1100"/>
          </a:p>
          <a:p>
            <a:pPr indent="-298450" lvl="0" marL="457200" rtl="0" algn="l">
              <a:lnSpc>
                <a:spcPct val="200000"/>
              </a:lnSpc>
              <a:spcBef>
                <a:spcPts val="0"/>
              </a:spcBef>
              <a:spcAft>
                <a:spcPts val="0"/>
              </a:spcAft>
              <a:buSzPts val="1100"/>
              <a:buChar char="●"/>
            </a:pPr>
            <a:r>
              <a:rPr lang="en-GB" sz="1100"/>
              <a:t>Design Guideline to be finished before kickoff</a:t>
            </a:r>
            <a:endParaRPr sz="1100"/>
          </a:p>
          <a:p>
            <a:pPr indent="-298450" lvl="0" marL="457200" rtl="0" algn="l">
              <a:lnSpc>
                <a:spcPct val="200000"/>
              </a:lnSpc>
              <a:spcBef>
                <a:spcPts val="0"/>
              </a:spcBef>
              <a:spcAft>
                <a:spcPts val="0"/>
              </a:spcAft>
              <a:buSzPts val="1100"/>
              <a:buChar char="●"/>
            </a:pPr>
            <a:r>
              <a:rPr lang="en-GB" sz="1100"/>
              <a:t>Sits after Product team and before Dev team</a:t>
            </a:r>
            <a:endParaRPr sz="1100"/>
          </a:p>
        </p:txBody>
      </p:sp>
      <p:sp>
        <p:nvSpPr>
          <p:cNvPr id="620" name="Google Shape;620;p73"/>
          <p:cNvSpPr txBox="1"/>
          <p:nvPr/>
        </p:nvSpPr>
        <p:spPr>
          <a:xfrm>
            <a:off x="5657225" y="3720224"/>
            <a:ext cx="22356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latin typeface="Lato"/>
                <a:ea typeface="Lato"/>
                <a:cs typeface="Lato"/>
                <a:sym typeface="Lato"/>
              </a:rPr>
              <a:t>Source</a:t>
            </a:r>
            <a:r>
              <a:rPr lang="en-GB" sz="800">
                <a:latin typeface="Lato"/>
                <a:ea typeface="Lato"/>
                <a:cs typeface="Lato"/>
                <a:sym typeface="Lato"/>
              </a:rPr>
              <a:t>: </a:t>
            </a:r>
            <a:r>
              <a:rPr lang="en-GB" sz="800" u="sng">
                <a:solidFill>
                  <a:schemeClr val="hlink"/>
                </a:solidFill>
                <a:latin typeface="Lato"/>
                <a:ea typeface="Lato"/>
                <a:cs typeface="Lato"/>
                <a:sym typeface="Lato"/>
                <a:hlinkClick r:id="rId4"/>
              </a:rPr>
              <a:t>Craigbachmanjr</a:t>
            </a:r>
            <a:endParaRPr sz="800">
              <a:solidFill>
                <a:schemeClr val="accent5"/>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a:t>
            </a:r>
            <a:endParaRPr/>
          </a:p>
        </p:txBody>
      </p:sp>
      <p:sp>
        <p:nvSpPr>
          <p:cNvPr id="328" name="Google Shape;328;p38"/>
          <p:cNvSpPr/>
          <p:nvPr/>
        </p:nvSpPr>
        <p:spPr>
          <a:xfrm>
            <a:off x="860390" y="19531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29" name="Google Shape;329;p38"/>
          <p:cNvSpPr txBox="1"/>
          <p:nvPr>
            <p:ph idx="1" type="body"/>
          </p:nvPr>
        </p:nvSpPr>
        <p:spPr>
          <a:xfrm>
            <a:off x="1307291" y="19531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Usability</a:t>
            </a:r>
            <a:br>
              <a:rPr b="1" lang="en-GB" sz="1100"/>
            </a:br>
            <a:r>
              <a:rPr lang="en-GB" sz="1100"/>
              <a:t>It refers to how easily a user interacts with a website/product to complete a task.</a:t>
            </a:r>
            <a:endParaRPr sz="1100"/>
          </a:p>
        </p:txBody>
      </p:sp>
      <p:sp>
        <p:nvSpPr>
          <p:cNvPr id="330" name="Google Shape;330;p38"/>
          <p:cNvSpPr/>
          <p:nvPr/>
        </p:nvSpPr>
        <p:spPr>
          <a:xfrm>
            <a:off x="5090790" y="19531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31" name="Google Shape;331;p38"/>
          <p:cNvSpPr txBox="1"/>
          <p:nvPr>
            <p:ph idx="1" type="body"/>
          </p:nvPr>
        </p:nvSpPr>
        <p:spPr>
          <a:xfrm>
            <a:off x="5537691" y="19531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Accessibility</a:t>
            </a:r>
            <a:br>
              <a:rPr b="1" lang="en-GB" sz="1100"/>
            </a:br>
            <a:r>
              <a:rPr lang="en-GB" sz="1100"/>
              <a:t>How easy is it find  the information or the content that we are presenting to users.</a:t>
            </a:r>
            <a:endParaRPr sz="1100"/>
          </a:p>
        </p:txBody>
      </p:sp>
      <p:sp>
        <p:nvSpPr>
          <p:cNvPr id="332" name="Google Shape;332;p38"/>
          <p:cNvSpPr/>
          <p:nvPr/>
        </p:nvSpPr>
        <p:spPr>
          <a:xfrm>
            <a:off x="5090809" y="33580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33" name="Google Shape;333;p38"/>
          <p:cNvSpPr txBox="1"/>
          <p:nvPr>
            <p:ph idx="1" type="body"/>
          </p:nvPr>
        </p:nvSpPr>
        <p:spPr>
          <a:xfrm>
            <a:off x="5536112" y="32501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Desirability</a:t>
            </a:r>
            <a:br>
              <a:rPr b="1" lang="en-GB" sz="1100"/>
            </a:br>
            <a:r>
              <a:rPr lang="en-GB" sz="1100"/>
              <a:t>Provides user with an enjoyable experience as they’re doing so.</a:t>
            </a:r>
            <a:endParaRPr sz="1100"/>
          </a:p>
        </p:txBody>
      </p:sp>
      <p:pic>
        <p:nvPicPr>
          <p:cNvPr id="334" name="Google Shape;334;p38"/>
          <p:cNvPicPr preferRelativeResize="0"/>
          <p:nvPr/>
        </p:nvPicPr>
        <p:blipFill>
          <a:blip r:embed="rId3">
            <a:alphaModFix/>
          </a:blip>
          <a:stretch>
            <a:fillRect/>
          </a:stretch>
        </p:blipFill>
        <p:spPr>
          <a:xfrm>
            <a:off x="860397" y="3004900"/>
            <a:ext cx="3968278" cy="1958375"/>
          </a:xfrm>
          <a:prstGeom prst="rect">
            <a:avLst/>
          </a:prstGeom>
          <a:noFill/>
          <a:ln>
            <a:noFill/>
          </a:ln>
        </p:spPr>
      </p:pic>
      <p:sp>
        <p:nvSpPr>
          <p:cNvPr id="335" name="Google Shape;335;p38"/>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User Experience Design?</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74"/>
          <p:cNvSpPr/>
          <p:nvPr/>
        </p:nvSpPr>
        <p:spPr>
          <a:xfrm>
            <a:off x="0" y="0"/>
            <a:ext cx="9144000" cy="1697400"/>
          </a:xfrm>
          <a:prstGeom prst="rect">
            <a:avLst/>
          </a:prstGeom>
          <a:gradFill>
            <a:gsLst>
              <a:gs pos="0">
                <a:srgbClr val="000000"/>
              </a:gs>
              <a:gs pos="100000">
                <a:srgbClr val="00000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74"/>
          <p:cNvPicPr preferRelativeResize="0"/>
          <p:nvPr/>
        </p:nvPicPr>
        <p:blipFill rotWithShape="1">
          <a:blip r:embed="rId3">
            <a:alphaModFix/>
          </a:blip>
          <a:srcRect b="3366" l="0" r="0" t="12259"/>
          <a:stretch/>
        </p:blipFill>
        <p:spPr>
          <a:xfrm>
            <a:off x="0" y="0"/>
            <a:ext cx="9143999" cy="5143501"/>
          </a:xfrm>
          <a:prstGeom prst="rect">
            <a:avLst/>
          </a:prstGeom>
          <a:noFill/>
          <a:ln>
            <a:noFill/>
          </a:ln>
        </p:spPr>
      </p:pic>
      <p:sp>
        <p:nvSpPr>
          <p:cNvPr id="627" name="Google Shape;627;p74"/>
          <p:cNvSpPr txBox="1"/>
          <p:nvPr>
            <p:ph type="title"/>
          </p:nvPr>
        </p:nvSpPr>
        <p:spPr>
          <a:xfrm>
            <a:off x="2921550" y="244550"/>
            <a:ext cx="33009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highlight>
                  <a:srgbClr val="FFFF00"/>
                </a:highlight>
              </a:rPr>
              <a:t>UX for Everyone</a:t>
            </a:r>
            <a:endParaRPr sz="1800">
              <a:highlight>
                <a:srgbClr val="FFFF00"/>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75"/>
          <p:cNvSpPr txBox="1"/>
          <p:nvPr>
            <p:ph type="title"/>
          </p:nvPr>
        </p:nvSpPr>
        <p:spPr>
          <a:xfrm>
            <a:off x="721225" y="14541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UX for Everyone</a:t>
            </a:r>
            <a:endParaRPr/>
          </a:p>
        </p:txBody>
      </p:sp>
      <p:sp>
        <p:nvSpPr>
          <p:cNvPr id="633" name="Google Shape;633;p75"/>
          <p:cNvSpPr/>
          <p:nvPr/>
        </p:nvSpPr>
        <p:spPr>
          <a:xfrm>
            <a:off x="860390" y="23038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634" name="Google Shape;634;p75"/>
          <p:cNvSpPr txBox="1"/>
          <p:nvPr>
            <p:ph idx="1" type="body"/>
          </p:nvPr>
        </p:nvSpPr>
        <p:spPr>
          <a:xfrm>
            <a:off x="1307291" y="23038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Empathy</a:t>
            </a:r>
            <a:br>
              <a:rPr b="1" lang="en-GB" sz="1100"/>
            </a:br>
            <a:r>
              <a:rPr lang="en-GB" sz="1100"/>
              <a:t>The ability to understand why people behave the way they do. Putting yourself in other people’s shoes is essential to working in UX design.</a:t>
            </a:r>
            <a:endParaRPr sz="1100"/>
          </a:p>
        </p:txBody>
      </p:sp>
      <p:sp>
        <p:nvSpPr>
          <p:cNvPr id="635" name="Google Shape;635;p75"/>
          <p:cNvSpPr/>
          <p:nvPr/>
        </p:nvSpPr>
        <p:spPr>
          <a:xfrm>
            <a:off x="5090790" y="23038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636" name="Google Shape;636;p75"/>
          <p:cNvSpPr txBox="1"/>
          <p:nvPr>
            <p:ph idx="1" type="body"/>
          </p:nvPr>
        </p:nvSpPr>
        <p:spPr>
          <a:xfrm>
            <a:off x="5537691" y="23038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Curiosity</a:t>
            </a:r>
            <a:br>
              <a:rPr b="1" lang="en-GB" sz="1100"/>
            </a:br>
            <a:r>
              <a:rPr lang="en-GB" sz="1100"/>
              <a:t>The desire to know why people behave the way they do.</a:t>
            </a:r>
            <a:endParaRPr sz="1100"/>
          </a:p>
        </p:txBody>
      </p:sp>
      <p:sp>
        <p:nvSpPr>
          <p:cNvPr id="637" name="Google Shape;637;p75"/>
          <p:cNvSpPr/>
          <p:nvPr/>
        </p:nvSpPr>
        <p:spPr>
          <a:xfrm>
            <a:off x="860409" y="37087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638" name="Google Shape;638;p75"/>
          <p:cNvSpPr txBox="1"/>
          <p:nvPr>
            <p:ph idx="1" type="body"/>
          </p:nvPr>
        </p:nvSpPr>
        <p:spPr>
          <a:xfrm>
            <a:off x="1305712" y="36008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Clarity of expression</a:t>
            </a:r>
            <a:br>
              <a:rPr b="1" lang="en-GB" sz="1100"/>
            </a:br>
            <a:r>
              <a:rPr lang="en-GB" sz="1100"/>
              <a:t>The ability to express complicated concepts clearly to those with little or no prior knowledge in the field.</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pic>
        <p:nvPicPr>
          <p:cNvPr id="643" name="Google Shape;643;p76"/>
          <p:cNvPicPr preferRelativeResize="0"/>
          <p:nvPr/>
        </p:nvPicPr>
        <p:blipFill rotWithShape="1">
          <a:blip r:embed="rId3">
            <a:alphaModFix/>
          </a:blip>
          <a:srcRect b="5557" l="0" r="0" t="19446"/>
          <a:stretch/>
        </p:blipFill>
        <p:spPr>
          <a:xfrm>
            <a:off x="0" y="0"/>
            <a:ext cx="9144003" cy="5143500"/>
          </a:xfrm>
          <a:prstGeom prst="rect">
            <a:avLst/>
          </a:prstGeom>
          <a:noFill/>
          <a:ln>
            <a:noFill/>
          </a:ln>
        </p:spPr>
      </p:pic>
      <p:sp>
        <p:nvSpPr>
          <p:cNvPr id="644" name="Google Shape;644;p76"/>
          <p:cNvSpPr/>
          <p:nvPr/>
        </p:nvSpPr>
        <p:spPr>
          <a:xfrm flipH="1" rot="10800000">
            <a:off x="0" y="2966050"/>
            <a:ext cx="9144000" cy="2180400"/>
          </a:xfrm>
          <a:prstGeom prst="rect">
            <a:avLst/>
          </a:prstGeom>
          <a:gradFill>
            <a:gsLst>
              <a:gs pos="0">
                <a:srgbClr val="000000"/>
              </a:gs>
              <a:gs pos="100000">
                <a:srgbClr val="000000">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6"/>
          <p:cNvSpPr txBox="1"/>
          <p:nvPr>
            <p:ph type="ctrTitle"/>
          </p:nvPr>
        </p:nvSpPr>
        <p:spPr>
          <a:xfrm>
            <a:off x="729450" y="3692825"/>
            <a:ext cx="7688100" cy="9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FFFFFF"/>
                </a:solidFill>
              </a:rPr>
              <a:t>Thank You</a:t>
            </a:r>
            <a:endParaRPr sz="3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39" name="Shape 339"/>
        <p:cNvGrpSpPr/>
        <p:nvPr/>
      </p:nvGrpSpPr>
      <p:grpSpPr>
        <a:xfrm>
          <a:off x="0" y="0"/>
          <a:ext cx="0" cy="0"/>
          <a:chOff x="0" y="0"/>
          <a:chExt cx="0" cy="0"/>
        </a:xfrm>
      </p:grpSpPr>
      <p:sp>
        <p:nvSpPr>
          <p:cNvPr id="340" name="Google Shape;340;p3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Whose responsibility?</a:t>
            </a:r>
            <a:endParaRPr sz="1200"/>
          </a:p>
        </p:txBody>
      </p:sp>
      <p:sp>
        <p:nvSpPr>
          <p:cNvPr id="341" name="Google Shape;341;p3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Great User Experience is everyone’s responsibility. Because we need to balance the business need &amp; Technology with THE NEED OF PEOPLE</a:t>
            </a:r>
            <a:endParaRPr sz="3000">
              <a:solidFill>
                <a:srgbClr val="FFFFFF"/>
              </a:solidFill>
            </a:endParaRPr>
          </a:p>
          <a:p>
            <a:pPr indent="0" lvl="0" marL="0" rtl="0" algn="l">
              <a:spcBef>
                <a:spcPts val="1600"/>
              </a:spcBef>
              <a:spcAft>
                <a:spcPts val="1600"/>
              </a:spcAft>
              <a:buNone/>
            </a:pPr>
            <a:r>
              <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5" name="Shape 345"/>
        <p:cNvGrpSpPr/>
        <p:nvPr/>
      </p:nvGrpSpPr>
      <p:grpSpPr>
        <a:xfrm>
          <a:off x="0" y="0"/>
          <a:ext cx="0" cy="0"/>
          <a:chOff x="0" y="0"/>
          <a:chExt cx="0" cy="0"/>
        </a:xfrm>
      </p:grpSpPr>
      <p:pic>
        <p:nvPicPr>
          <p:cNvPr id="346" name="Google Shape;346;p40"/>
          <p:cNvPicPr preferRelativeResize="0"/>
          <p:nvPr/>
        </p:nvPicPr>
        <p:blipFill rotWithShape="1">
          <a:blip r:embed="rId4">
            <a:alphaModFix/>
          </a:blip>
          <a:srcRect b="4128" l="0" r="0" t="19698"/>
          <a:stretch/>
        </p:blipFill>
        <p:spPr>
          <a:xfrm>
            <a:off x="0" y="499825"/>
            <a:ext cx="9143999" cy="4643676"/>
          </a:xfrm>
          <a:prstGeom prst="rect">
            <a:avLst/>
          </a:prstGeom>
          <a:noFill/>
          <a:ln>
            <a:noFill/>
          </a:ln>
        </p:spPr>
      </p:pic>
      <p:sp>
        <p:nvSpPr>
          <p:cNvPr id="347" name="Google Shape;347;p40"/>
          <p:cNvSpPr txBox="1"/>
          <p:nvPr>
            <p:ph type="ctrTitle"/>
          </p:nvPr>
        </p:nvSpPr>
        <p:spPr>
          <a:xfrm>
            <a:off x="666425" y="72380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800">
                <a:solidFill>
                  <a:srgbClr val="000000"/>
                </a:solidFill>
              </a:rPr>
              <a:t>Why UX Design is Important?</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Success</a:t>
            </a:r>
            <a:endParaRPr/>
          </a:p>
          <a:p>
            <a:pPr indent="0" lvl="0" marL="0" rtl="0" algn="l">
              <a:spcBef>
                <a:spcPts val="0"/>
              </a:spcBef>
              <a:spcAft>
                <a:spcPts val="0"/>
              </a:spcAft>
              <a:buNone/>
            </a:pPr>
            <a:r>
              <a:rPr b="0" lang="en-GB"/>
              <a:t>01</a:t>
            </a:r>
            <a:endParaRPr b="0"/>
          </a:p>
        </p:txBody>
      </p:sp>
      <p:sp>
        <p:nvSpPr>
          <p:cNvPr id="353" name="Google Shape;353;p41"/>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UX helps to perform user's need. It aims to provide positive experience that keep the user loyal to the product or brand and this helps to achieve business goal.</a:t>
            </a:r>
            <a:endParaRPr sz="1100"/>
          </a:p>
          <a:p>
            <a:pPr indent="0" lvl="0" marL="0" rtl="0" algn="l">
              <a:spcBef>
                <a:spcPts val="1600"/>
              </a:spcBef>
              <a:spcAft>
                <a:spcPts val="1600"/>
              </a:spcAft>
              <a:buNone/>
            </a:pPr>
            <a:r>
              <a:t/>
            </a:r>
            <a:endParaRPr sz="1100"/>
          </a:p>
        </p:txBody>
      </p:sp>
      <p:pic>
        <p:nvPicPr>
          <p:cNvPr id="354" name="Google Shape;354;p41"/>
          <p:cNvPicPr preferRelativeResize="0"/>
          <p:nvPr/>
        </p:nvPicPr>
        <p:blipFill rotWithShape="1">
          <a:blip r:embed="rId3">
            <a:alphaModFix/>
          </a:blip>
          <a:srcRect b="0" l="29808" r="29804" t="0"/>
          <a:stretch/>
        </p:blipFill>
        <p:spPr>
          <a:xfrm>
            <a:off x="5146750" y="1184600"/>
            <a:ext cx="1973632" cy="3262601"/>
          </a:xfrm>
          <a:prstGeom prst="rect">
            <a:avLst/>
          </a:prstGeom>
          <a:noFill/>
          <a:ln>
            <a:noFill/>
          </a:ln>
        </p:spPr>
      </p:pic>
      <p:pic>
        <p:nvPicPr>
          <p:cNvPr id="355" name="Google Shape;355;p41"/>
          <p:cNvPicPr preferRelativeResize="0"/>
          <p:nvPr/>
        </p:nvPicPr>
        <p:blipFill rotWithShape="1">
          <a:blip r:embed="rId4">
            <a:alphaModFix/>
          </a:blip>
          <a:srcRect b="0" l="29835" r="29835" t="0"/>
          <a:stretch/>
        </p:blipFill>
        <p:spPr>
          <a:xfrm>
            <a:off x="7170362" y="1184600"/>
            <a:ext cx="1973638" cy="3262597"/>
          </a:xfrm>
          <a:prstGeom prst="rect">
            <a:avLst/>
          </a:prstGeom>
          <a:noFill/>
          <a:ln>
            <a:noFill/>
          </a:ln>
        </p:spPr>
      </p:pic>
      <p:sp>
        <p:nvSpPr>
          <p:cNvPr id="356" name="Google Shape;356;p41"/>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Why UX design is important?</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Users Problems</a:t>
            </a:r>
            <a:endParaRPr/>
          </a:p>
          <a:p>
            <a:pPr indent="0" lvl="0" marL="0" rtl="0" algn="l">
              <a:spcBef>
                <a:spcPts val="0"/>
              </a:spcBef>
              <a:spcAft>
                <a:spcPts val="0"/>
              </a:spcAft>
              <a:buNone/>
            </a:pPr>
            <a:r>
              <a:rPr b="0" lang="en-GB"/>
              <a:t>02</a:t>
            </a:r>
            <a:endParaRPr b="0"/>
          </a:p>
        </p:txBody>
      </p:sp>
      <p:sp>
        <p:nvSpPr>
          <p:cNvPr id="362" name="Google Shape;362;p42"/>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UX design helps us to understand deeply users in order to solve their problems and examine your design beyond technical function. </a:t>
            </a:r>
            <a:endParaRPr sz="1100"/>
          </a:p>
          <a:p>
            <a:pPr indent="0" lvl="0" marL="0" rtl="0" algn="l">
              <a:spcBef>
                <a:spcPts val="1600"/>
              </a:spcBef>
              <a:spcAft>
                <a:spcPts val="1600"/>
              </a:spcAft>
              <a:buNone/>
            </a:pPr>
            <a:r>
              <a:rPr lang="en-GB" sz="1100"/>
              <a:t>Part of UX process we are studying users behaviour, asking questions about their preferences, we can create best experience.</a:t>
            </a:r>
            <a:endParaRPr sz="1100"/>
          </a:p>
        </p:txBody>
      </p:sp>
      <p:pic>
        <p:nvPicPr>
          <p:cNvPr id="363" name="Google Shape;363;p42"/>
          <p:cNvPicPr preferRelativeResize="0"/>
          <p:nvPr/>
        </p:nvPicPr>
        <p:blipFill rotWithShape="1">
          <a:blip r:embed="rId3">
            <a:alphaModFix/>
          </a:blip>
          <a:srcRect b="0" l="9164" r="9156" t="0"/>
          <a:stretch/>
        </p:blipFill>
        <p:spPr>
          <a:xfrm>
            <a:off x="5146750" y="1184600"/>
            <a:ext cx="3997248" cy="3262599"/>
          </a:xfrm>
          <a:prstGeom prst="rect">
            <a:avLst/>
          </a:prstGeom>
          <a:noFill/>
          <a:ln>
            <a:noFill/>
          </a:ln>
        </p:spPr>
      </p:pic>
      <p:pic>
        <p:nvPicPr>
          <p:cNvPr id="364" name="Google Shape;364;p42"/>
          <p:cNvPicPr preferRelativeResize="0"/>
          <p:nvPr/>
        </p:nvPicPr>
        <p:blipFill rotWithShape="1">
          <a:blip r:embed="rId4">
            <a:alphaModFix/>
          </a:blip>
          <a:srcRect b="8792" l="23247" r="13477" t="22350"/>
          <a:stretch/>
        </p:blipFill>
        <p:spPr>
          <a:xfrm>
            <a:off x="5146750" y="1184600"/>
            <a:ext cx="3997250" cy="3262599"/>
          </a:xfrm>
          <a:prstGeom prst="rect">
            <a:avLst/>
          </a:prstGeom>
          <a:noFill/>
          <a:ln>
            <a:noFill/>
          </a:ln>
        </p:spPr>
      </p:pic>
      <p:sp>
        <p:nvSpPr>
          <p:cNvPr id="365" name="Google Shape;365;p42"/>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Why UX design is important?</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ebay</a:t>
            </a:r>
            <a:endParaRPr/>
          </a:p>
        </p:txBody>
      </p:sp>
      <p:pic>
        <p:nvPicPr>
          <p:cNvPr id="371" name="Google Shape;371;p43"/>
          <p:cNvPicPr preferRelativeResize="0"/>
          <p:nvPr/>
        </p:nvPicPr>
        <p:blipFill>
          <a:blip r:embed="rId3">
            <a:alphaModFix/>
          </a:blip>
          <a:stretch>
            <a:fillRect/>
          </a:stretch>
        </p:blipFill>
        <p:spPr>
          <a:xfrm>
            <a:off x="3625950" y="1512325"/>
            <a:ext cx="5056051" cy="3228025"/>
          </a:xfrm>
          <a:prstGeom prst="rect">
            <a:avLst/>
          </a:prstGeom>
          <a:noFill/>
          <a:ln>
            <a:noFill/>
          </a:ln>
        </p:spPr>
      </p:pic>
      <p:sp>
        <p:nvSpPr>
          <p:cNvPr id="372" name="Google Shape;372;p43"/>
          <p:cNvSpPr txBox="1"/>
          <p:nvPr>
            <p:ph idx="1" type="body"/>
          </p:nvPr>
        </p:nvSpPr>
        <p:spPr>
          <a:xfrm>
            <a:off x="801125" y="2002975"/>
            <a:ext cx="2901300" cy="22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ebay website had pretty big site back then. An American multinational e-commerce corporation. </a:t>
            </a:r>
            <a:endParaRPr/>
          </a:p>
          <a:p>
            <a:pPr indent="0" lvl="0" marL="0" rtl="0" algn="l">
              <a:spcBef>
                <a:spcPts val="1600"/>
              </a:spcBef>
              <a:spcAft>
                <a:spcPts val="1600"/>
              </a:spcAft>
              <a:buNone/>
            </a:pPr>
            <a:r>
              <a:t/>
            </a:r>
            <a:endParaRPr/>
          </a:p>
        </p:txBody>
      </p:sp>
      <p:sp>
        <p:nvSpPr>
          <p:cNvPr id="373" name="Google Shape;373;p43"/>
          <p:cNvSpPr txBox="1"/>
          <p:nvPr>
            <p:ph idx="1" type="body"/>
          </p:nvPr>
        </p:nvSpPr>
        <p:spPr>
          <a:xfrm>
            <a:off x="0" y="76200"/>
            <a:ext cx="712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Why UX design is important?</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